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89" r:id="rId3"/>
    <p:sldId id="288" r:id="rId4"/>
    <p:sldId id="290" r:id="rId5"/>
    <p:sldId id="272" r:id="rId6"/>
    <p:sldId id="270" r:id="rId7"/>
    <p:sldId id="273" r:id="rId8"/>
    <p:sldId id="261" r:id="rId9"/>
    <p:sldId id="262" r:id="rId10"/>
    <p:sldId id="274" r:id="rId11"/>
    <p:sldId id="269" r:id="rId12"/>
    <p:sldId id="276" r:id="rId13"/>
    <p:sldId id="277" r:id="rId14"/>
    <p:sldId id="278" r:id="rId15"/>
    <p:sldId id="287" r:id="rId16"/>
    <p:sldId id="279" r:id="rId17"/>
    <p:sldId id="280" r:id="rId18"/>
    <p:sldId id="281" r:id="rId19"/>
    <p:sldId id="282" r:id="rId20"/>
    <p:sldId id="283" r:id="rId21"/>
    <p:sldId id="284" r:id="rId22"/>
    <p:sldId id="285" r:id="rId23"/>
    <p:sldId id="286"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194" autoAdjust="0"/>
  </p:normalViewPr>
  <p:slideViewPr>
    <p:cSldViewPr snapToGrid="0">
      <p:cViewPr varScale="1">
        <p:scale>
          <a:sx n="70" d="100"/>
          <a:sy n="70" d="100"/>
        </p:scale>
        <p:origin x="44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 Wolfs" userId="6c7e5ee3-3e91-46ae-bd42-18029ca04add" providerId="ADAL" clId="{830D6BC9-E4CE-40C5-993E-24D346A7B018}"/>
    <pc:docChg chg="undo custSel addSld delSld modSld">
      <pc:chgData name="Nea Wolfs" userId="6c7e5ee3-3e91-46ae-bd42-18029ca04add" providerId="ADAL" clId="{830D6BC9-E4CE-40C5-993E-24D346A7B018}" dt="2022-11-22T15:16:38.936" v="16" actId="14100"/>
      <pc:docMkLst>
        <pc:docMk/>
      </pc:docMkLst>
      <pc:sldChg chg="modSp mod modClrScheme chgLayout">
        <pc:chgData name="Nea Wolfs" userId="6c7e5ee3-3e91-46ae-bd42-18029ca04add" providerId="ADAL" clId="{830D6BC9-E4CE-40C5-993E-24D346A7B018}" dt="2022-11-22T15:14:18.021" v="2" actId="700"/>
        <pc:sldMkLst>
          <pc:docMk/>
          <pc:sldMk cId="2817413736" sldId="257"/>
        </pc:sldMkLst>
        <pc:spChg chg="mod ord">
          <ac:chgData name="Nea Wolfs" userId="6c7e5ee3-3e91-46ae-bd42-18029ca04add" providerId="ADAL" clId="{830D6BC9-E4CE-40C5-993E-24D346A7B018}" dt="2022-11-22T15:14:18.021" v="2" actId="700"/>
          <ac:spMkLst>
            <pc:docMk/>
            <pc:sldMk cId="2817413736" sldId="257"/>
            <ac:spMk id="2" creationId="{A796D8F6-8C37-4461-B812-496CD0714ED6}"/>
          </ac:spMkLst>
        </pc:spChg>
      </pc:sldChg>
      <pc:sldChg chg="modSp mod modClrScheme chgLayout">
        <pc:chgData name="Nea Wolfs" userId="6c7e5ee3-3e91-46ae-bd42-18029ca04add" providerId="ADAL" clId="{830D6BC9-E4CE-40C5-993E-24D346A7B018}" dt="2022-11-22T15:15:05.683" v="5" actId="26606"/>
        <pc:sldMkLst>
          <pc:docMk/>
          <pc:sldMk cId="3420046495" sldId="270"/>
        </pc:sldMkLst>
        <pc:spChg chg="mod ord">
          <ac:chgData name="Nea Wolfs" userId="6c7e5ee3-3e91-46ae-bd42-18029ca04add" providerId="ADAL" clId="{830D6BC9-E4CE-40C5-993E-24D346A7B018}" dt="2022-11-22T15:15:05.683" v="5" actId="26606"/>
          <ac:spMkLst>
            <pc:docMk/>
            <pc:sldMk cId="3420046495" sldId="270"/>
            <ac:spMk id="2" creationId="{00000000-0000-0000-0000-000000000000}"/>
          </ac:spMkLst>
        </pc:spChg>
        <pc:spChg chg="mod ord">
          <ac:chgData name="Nea Wolfs" userId="6c7e5ee3-3e91-46ae-bd42-18029ca04add" providerId="ADAL" clId="{830D6BC9-E4CE-40C5-993E-24D346A7B018}" dt="2022-11-22T15:15:05.683" v="5" actId="26606"/>
          <ac:spMkLst>
            <pc:docMk/>
            <pc:sldMk cId="3420046495" sldId="270"/>
            <ac:spMk id="3" creationId="{00000000-0000-0000-0000-000000000000}"/>
          </ac:spMkLst>
        </pc:spChg>
        <pc:picChg chg="mod">
          <ac:chgData name="Nea Wolfs" userId="6c7e5ee3-3e91-46ae-bd42-18029ca04add" providerId="ADAL" clId="{830D6BC9-E4CE-40C5-993E-24D346A7B018}" dt="2022-11-22T15:15:05.683" v="5" actId="26606"/>
          <ac:picMkLst>
            <pc:docMk/>
            <pc:sldMk cId="3420046495" sldId="270"/>
            <ac:picMk id="3074" creationId="{00000000-0000-0000-0000-000000000000}"/>
          </ac:picMkLst>
        </pc:picChg>
      </pc:sldChg>
      <pc:sldChg chg="addSp modSp mod modClrScheme chgLayout">
        <pc:chgData name="Nea Wolfs" userId="6c7e5ee3-3e91-46ae-bd42-18029ca04add" providerId="ADAL" clId="{830D6BC9-E4CE-40C5-993E-24D346A7B018}" dt="2022-11-22T15:14:52.961" v="3" actId="26606"/>
        <pc:sldMkLst>
          <pc:docMk/>
          <pc:sldMk cId="2176488458" sldId="272"/>
        </pc:sldMkLst>
        <pc:spChg chg="mod">
          <ac:chgData name="Nea Wolfs" userId="6c7e5ee3-3e91-46ae-bd42-18029ca04add" providerId="ADAL" clId="{830D6BC9-E4CE-40C5-993E-24D346A7B018}" dt="2022-11-22T15:14:52.961" v="3" actId="26606"/>
          <ac:spMkLst>
            <pc:docMk/>
            <pc:sldMk cId="2176488458" sldId="272"/>
            <ac:spMk id="2" creationId="{00000000-0000-0000-0000-000000000000}"/>
          </ac:spMkLst>
        </pc:spChg>
        <pc:spChg chg="mod">
          <ac:chgData name="Nea Wolfs" userId="6c7e5ee3-3e91-46ae-bd42-18029ca04add" providerId="ADAL" clId="{830D6BC9-E4CE-40C5-993E-24D346A7B018}" dt="2022-11-22T15:14:52.961" v="3" actId="26606"/>
          <ac:spMkLst>
            <pc:docMk/>
            <pc:sldMk cId="2176488458" sldId="272"/>
            <ac:spMk id="3" creationId="{00000000-0000-0000-0000-000000000000}"/>
          </ac:spMkLst>
        </pc:spChg>
        <pc:spChg chg="add mod">
          <ac:chgData name="Nea Wolfs" userId="6c7e5ee3-3e91-46ae-bd42-18029ca04add" providerId="ADAL" clId="{830D6BC9-E4CE-40C5-993E-24D346A7B018}" dt="2022-11-22T15:14:52.961" v="3" actId="26606"/>
          <ac:spMkLst>
            <pc:docMk/>
            <pc:sldMk cId="2176488458" sldId="272"/>
            <ac:spMk id="9" creationId="{284BD78E-FB97-1288-0401-0BACD48E2A5D}"/>
          </ac:spMkLst>
        </pc:spChg>
        <pc:picChg chg="mod">
          <ac:chgData name="Nea Wolfs" userId="6c7e5ee3-3e91-46ae-bd42-18029ca04add" providerId="ADAL" clId="{830D6BC9-E4CE-40C5-993E-24D346A7B018}" dt="2022-11-22T15:14:52.961" v="3" actId="26606"/>
          <ac:picMkLst>
            <pc:docMk/>
            <pc:sldMk cId="2176488458" sldId="272"/>
            <ac:picMk id="4" creationId="{60E45E17-A0FC-4341-A090-87EBD68DF60A}"/>
          </ac:picMkLst>
        </pc:picChg>
      </pc:sldChg>
      <pc:sldChg chg="addSp modSp mod modClrScheme chgLayout">
        <pc:chgData name="Nea Wolfs" userId="6c7e5ee3-3e91-46ae-bd42-18029ca04add" providerId="ADAL" clId="{830D6BC9-E4CE-40C5-993E-24D346A7B018}" dt="2022-11-22T15:15:48.389" v="15" actId="27636"/>
        <pc:sldMkLst>
          <pc:docMk/>
          <pc:sldMk cId="298398511" sldId="276"/>
        </pc:sldMkLst>
        <pc:spChg chg="mod">
          <ac:chgData name="Nea Wolfs" userId="6c7e5ee3-3e91-46ae-bd42-18029ca04add" providerId="ADAL" clId="{830D6BC9-E4CE-40C5-993E-24D346A7B018}" dt="2022-11-22T15:15:39.004" v="6" actId="26606"/>
          <ac:spMkLst>
            <pc:docMk/>
            <pc:sldMk cId="298398511" sldId="276"/>
            <ac:spMk id="2" creationId="{92666F2C-F051-40B0-8219-B125E1121BAD}"/>
          </ac:spMkLst>
        </pc:spChg>
        <pc:spChg chg="mod">
          <ac:chgData name="Nea Wolfs" userId="6c7e5ee3-3e91-46ae-bd42-18029ca04add" providerId="ADAL" clId="{830D6BC9-E4CE-40C5-993E-24D346A7B018}" dt="2022-11-22T15:15:48.389" v="15" actId="27636"/>
          <ac:spMkLst>
            <pc:docMk/>
            <pc:sldMk cId="298398511" sldId="276"/>
            <ac:spMk id="3" creationId="{69E18159-D627-4BC5-9F46-1D5F0786C959}"/>
          </ac:spMkLst>
        </pc:spChg>
        <pc:spChg chg="add mod">
          <ac:chgData name="Nea Wolfs" userId="6c7e5ee3-3e91-46ae-bd42-18029ca04add" providerId="ADAL" clId="{830D6BC9-E4CE-40C5-993E-24D346A7B018}" dt="2022-11-22T15:15:39.004" v="6" actId="26606"/>
          <ac:spMkLst>
            <pc:docMk/>
            <pc:sldMk cId="298398511" sldId="276"/>
            <ac:spMk id="9" creationId="{887FC08F-CE52-9C13-B2B1-495DC77FE91C}"/>
          </ac:spMkLst>
        </pc:spChg>
        <pc:picChg chg="mod">
          <ac:chgData name="Nea Wolfs" userId="6c7e5ee3-3e91-46ae-bd42-18029ca04add" providerId="ADAL" clId="{830D6BC9-E4CE-40C5-993E-24D346A7B018}" dt="2022-11-22T15:15:39.004" v="6" actId="26606"/>
          <ac:picMkLst>
            <pc:docMk/>
            <pc:sldMk cId="298398511" sldId="276"/>
            <ac:picMk id="4" creationId="{0949EF10-6234-4326-A018-6C72D2F35093}"/>
          </ac:picMkLst>
        </pc:picChg>
      </pc:sldChg>
      <pc:sldChg chg="modSp mod">
        <pc:chgData name="Nea Wolfs" userId="6c7e5ee3-3e91-46ae-bd42-18029ca04add" providerId="ADAL" clId="{830D6BC9-E4CE-40C5-993E-24D346A7B018}" dt="2022-11-22T15:16:38.936" v="16" actId="14100"/>
        <pc:sldMkLst>
          <pc:docMk/>
          <pc:sldMk cId="1730872209" sldId="283"/>
        </pc:sldMkLst>
        <pc:picChg chg="mod">
          <ac:chgData name="Nea Wolfs" userId="6c7e5ee3-3e91-46ae-bd42-18029ca04add" providerId="ADAL" clId="{830D6BC9-E4CE-40C5-993E-24D346A7B018}" dt="2022-11-22T15:16:38.936" v="16" actId="14100"/>
          <ac:picMkLst>
            <pc:docMk/>
            <pc:sldMk cId="1730872209" sldId="283"/>
            <ac:picMk id="8" creationId="{CC751644-8E48-4096-9AF9-EF8650F4DEFC}"/>
          </ac:picMkLst>
        </pc:picChg>
      </pc:sldChg>
      <pc:sldChg chg="new del">
        <pc:chgData name="Nea Wolfs" userId="6c7e5ee3-3e91-46ae-bd42-18029ca04add" providerId="ADAL" clId="{830D6BC9-E4CE-40C5-993E-24D346A7B018}" dt="2022-11-22T15:14:08.826" v="1" actId="47"/>
        <pc:sldMkLst>
          <pc:docMk/>
          <pc:sldMk cId="82751410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6ED3C-9400-41D2-A4EA-F19639CBC515}" type="datetimeFigureOut">
              <a:rPr lang="nl-NL" smtClean="0"/>
              <a:t>22-11-2022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3C7BB-69F3-4B58-99A5-EBA0DA87C9A3}" type="slidenum">
              <a:rPr lang="nl-NL" smtClean="0"/>
              <a:t>‹nr.›</a:t>
            </a:fld>
            <a:endParaRPr lang="nl-NL"/>
          </a:p>
        </p:txBody>
      </p:sp>
    </p:spTree>
    <p:extLst>
      <p:ext uri="{BB962C8B-B14F-4D97-AF65-F5344CB8AC3E}">
        <p14:creationId xmlns:p14="http://schemas.microsoft.com/office/powerpoint/2010/main" val="2051613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Opdrooggroep: </a:t>
            </a:r>
            <a:r>
              <a:rPr lang="nl-NL" dirty="0" err="1"/>
              <a:t>conditiescoren</a:t>
            </a:r>
            <a:r>
              <a:rPr lang="nl-NL" dirty="0"/>
              <a:t>,</a:t>
            </a:r>
            <a:r>
              <a:rPr lang="nl-NL" baseline="0" dirty="0"/>
              <a:t> </a:t>
            </a:r>
            <a:r>
              <a:rPr lang="nl-NL" dirty="0"/>
              <a:t>uit melkveekoppel halen en apart zetten, rantsoen</a:t>
            </a:r>
            <a:r>
              <a:rPr lang="nl-NL" baseline="0" dirty="0"/>
              <a:t> far-off groep voeren, 2xdaags blijven melken, bij mastitis eerst behandelen dan pas droogzetten. 3xdaags controleren</a:t>
            </a:r>
          </a:p>
          <a:p>
            <a:r>
              <a:rPr lang="nl-NL" baseline="0" dirty="0"/>
              <a:t>Droogzetkoeien: vaste dag per week droogzetten (</a:t>
            </a:r>
            <a:r>
              <a:rPr lang="nl-NL" baseline="0" dirty="0" err="1"/>
              <a:t>incl</a:t>
            </a:r>
            <a:r>
              <a:rPr lang="nl-NL" baseline="0" dirty="0"/>
              <a:t> vaarzenintroductie), drachtcontrole, klauwcontrole + bekappen/behandelen, vaccinaties, uier- en staart scheren, mineralenbolus, anti-</a:t>
            </a:r>
            <a:r>
              <a:rPr lang="nl-NL" baseline="0" dirty="0" err="1"/>
              <a:t>vliegoorflappen</a:t>
            </a:r>
            <a:r>
              <a:rPr lang="nl-NL" baseline="0" dirty="0"/>
              <a:t>, evt. behandelen tegen parasieten.</a:t>
            </a:r>
          </a:p>
          <a:p>
            <a:r>
              <a:rPr lang="nl-NL" baseline="0" dirty="0"/>
              <a:t>Far-</a:t>
            </a:r>
            <a:r>
              <a:rPr lang="nl-NL" baseline="0" dirty="0" err="1"/>
              <a:t>offgroep</a:t>
            </a:r>
            <a:r>
              <a:rPr lang="nl-NL" baseline="0" dirty="0"/>
              <a:t>: bij droogstandskoeien, far-</a:t>
            </a:r>
            <a:r>
              <a:rPr lang="nl-NL" baseline="0" dirty="0" err="1"/>
              <a:t>offrantsoen</a:t>
            </a:r>
            <a:r>
              <a:rPr lang="nl-NL" baseline="0" dirty="0"/>
              <a:t>, controle conditie en </a:t>
            </a:r>
            <a:r>
              <a:rPr lang="nl-NL" baseline="0" dirty="0" err="1"/>
              <a:t>gezondhied</a:t>
            </a:r>
            <a:r>
              <a:rPr lang="nl-NL" baseline="0" dirty="0"/>
              <a:t>, </a:t>
            </a:r>
          </a:p>
          <a:p>
            <a:r>
              <a:rPr lang="nl-NL" baseline="0" dirty="0"/>
              <a:t>Close-upgroep (kalfkoeien): evt. ander rantsoen, in </a:t>
            </a:r>
            <a:r>
              <a:rPr lang="nl-NL" baseline="0" dirty="0" err="1"/>
              <a:t>strohok</a:t>
            </a:r>
            <a:r>
              <a:rPr lang="nl-NL" baseline="0" dirty="0"/>
              <a:t>, controle afkalven; banden zakken; melk lekken. </a:t>
            </a:r>
          </a:p>
          <a:p>
            <a:r>
              <a:rPr lang="nl-NL" baseline="0" dirty="0"/>
              <a:t>Verse koeien:</a:t>
            </a:r>
          </a:p>
          <a:p>
            <a:r>
              <a:rPr lang="nl-NL" baseline="0" dirty="0"/>
              <a:t>Vaarzenintroductie: rantsoen close-upgroep, conditiescore, gewicht (borstomvang), bekappen, vaccinaties, parasietenbehandeling, uier scheren, scheren, mineralenbolus, wennen aan voer, </a:t>
            </a:r>
            <a:r>
              <a:rPr lang="nl-NL" baseline="0" dirty="0" err="1"/>
              <a:t>voerhek</a:t>
            </a:r>
            <a:r>
              <a:rPr lang="nl-NL" baseline="0" dirty="0"/>
              <a:t>, ligboxen, vloer en koeien, identificatie en sensoren. </a:t>
            </a:r>
          </a:p>
          <a:p>
            <a:endParaRPr lang="nl-NL" dirty="0"/>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7</a:t>
            </a:fld>
            <a:endParaRPr lang="nl-NL"/>
          </a:p>
        </p:txBody>
      </p:sp>
    </p:spTree>
    <p:extLst>
      <p:ext uri="{BB962C8B-B14F-4D97-AF65-F5344CB8AC3E}">
        <p14:creationId xmlns:p14="http://schemas.microsoft.com/office/powerpoint/2010/main" val="174661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Antwoordlijsten, vragen beantwoorden</a:t>
            </a:r>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8</a:t>
            </a:fld>
            <a:endParaRPr lang="nl-NL"/>
          </a:p>
        </p:txBody>
      </p:sp>
    </p:spTree>
    <p:extLst>
      <p:ext uri="{BB962C8B-B14F-4D97-AF65-F5344CB8AC3E}">
        <p14:creationId xmlns:p14="http://schemas.microsoft.com/office/powerpoint/2010/main" val="302566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Antwoordlijsten, vragen beantwoorden.</a:t>
            </a:r>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9</a:t>
            </a:fld>
            <a:endParaRPr lang="nl-NL"/>
          </a:p>
        </p:txBody>
      </p:sp>
    </p:spTree>
    <p:extLst>
      <p:ext uri="{BB962C8B-B14F-4D97-AF65-F5344CB8AC3E}">
        <p14:creationId xmlns:p14="http://schemas.microsoft.com/office/powerpoint/2010/main" val="78175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Dagelijks: - 2 x rondgang: controle koeien, water, voer en ligplaatsen verzorgen &amp; Controleren kalfkoeien volgens bedrijfsspecifieke standaardwijze</a:t>
            </a:r>
          </a:p>
          <a:p>
            <a:r>
              <a:rPr lang="nl-NL" dirty="0"/>
              <a:t>Wekelijks: droogzetten, introductie, verplaatsen &amp; score van conditie en gezondheid</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12</a:t>
            </a:fld>
            <a:endParaRPr lang="nl-NL"/>
          </a:p>
        </p:txBody>
      </p:sp>
    </p:spTree>
    <p:extLst>
      <p:ext uri="{BB962C8B-B14F-4D97-AF65-F5344CB8AC3E}">
        <p14:creationId xmlns:p14="http://schemas.microsoft.com/office/powerpoint/2010/main" val="173446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bij droge koeien op de </a:t>
            </a:r>
            <a:r>
              <a:rPr lang="nl-NL" dirty="0" err="1"/>
              <a:t>pensvulling</a:t>
            </a:r>
            <a:r>
              <a:rPr lang="nl-NL" dirty="0"/>
              <a:t>. Rechts afgebeeld zie je de  ‘gevarendriehoek’. </a:t>
            </a:r>
          </a:p>
          <a:p>
            <a:r>
              <a:rPr lang="nl-NL" dirty="0"/>
              <a:t>Voorkomen van onvoldoende </a:t>
            </a:r>
            <a:r>
              <a:rPr lang="nl-NL" dirty="0" err="1"/>
              <a:t>pensvulling</a:t>
            </a:r>
            <a:r>
              <a:rPr lang="nl-NL" dirty="0"/>
              <a:t> </a:t>
            </a:r>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14</a:t>
            </a:fld>
            <a:endParaRPr lang="nl-NL"/>
          </a:p>
        </p:txBody>
      </p:sp>
    </p:spTree>
    <p:extLst>
      <p:ext uri="{BB962C8B-B14F-4D97-AF65-F5344CB8AC3E}">
        <p14:creationId xmlns:p14="http://schemas.microsoft.com/office/powerpoint/2010/main" val="144147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het calcium in het dier niet snel genoeg beschikbaar komt, neemt de kans op melkziekte toe. Bij droogstaande koeien is het daarom raadzaam een rantsoen te verstrekken met een negatief KAV. Dit kan door het door het verstrekken van speciale mineralen (relatief hoog in chloor en zwavel), die overigens niet erg smakelijk zijn. Op een rantsoen met een laag KAV stijgt namelijk de uitscheiding van (zure) anionen met de urine; de pH van het bloed en urine dalen. </a:t>
            </a:r>
            <a:r>
              <a:rPr lang="nl-NL" sz="1200" b="0" i="0" kern="1200" dirty="0">
                <a:solidFill>
                  <a:schemeClr val="tx1"/>
                </a:solidFill>
                <a:effectLst/>
                <a:latin typeface="+mn-lt"/>
                <a:ea typeface="+mn-ea"/>
                <a:cs typeface="+mn-cs"/>
              </a:rPr>
              <a:t>Een pH (IN URINE) boven de 7,5 is dit aan de hoge kant. Door anionische zouten bij te voeren tot een urine pH van 7 wordt een goede KAB gecreëerd.</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(KAV is Kationen Anionen Verschil) = hetzelfde</a:t>
            </a:r>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15</a:t>
            </a:fld>
            <a:endParaRPr lang="nl-NL"/>
          </a:p>
        </p:txBody>
      </p:sp>
    </p:spTree>
    <p:extLst>
      <p:ext uri="{BB962C8B-B14F-4D97-AF65-F5344CB8AC3E}">
        <p14:creationId xmlns:p14="http://schemas.microsoft.com/office/powerpoint/2010/main" val="341992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het voeren van anionische zouten verlaag je de urine pH van droge koeien en is er extra verlies van calcium via de urine. Hierdoor daalt het calciumgehalte in het bloed. Een koe probeert dit altijd te compenseren en gaat haar metabolisme aanpassen, zodat ze meer calcium uit de botten en darm opneemt. Op deze manier is een koe rondom afkalven beter in staat om meer calcium uit de botten en darmen op te nemen voor de productie van biest/melk en verminder je de calciumdip.</a:t>
            </a:r>
          </a:p>
          <a:p>
            <a:endParaRPr lang="nl-NL" dirty="0"/>
          </a:p>
          <a:p>
            <a:r>
              <a:rPr lang="nl-NL" dirty="0"/>
              <a:t>Hormoon PTH (</a:t>
            </a:r>
            <a:r>
              <a:rPr lang="nl-NL" dirty="0" err="1"/>
              <a:t>parathormoon</a:t>
            </a:r>
            <a:r>
              <a:rPr lang="nl-NL" dirty="0"/>
              <a:t>) zorgt dat Ca en P in bloed op peil blijft. (PTH zit in de schildklier) </a:t>
            </a:r>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16</a:t>
            </a:fld>
            <a:endParaRPr lang="nl-NL"/>
          </a:p>
        </p:txBody>
      </p:sp>
    </p:spTree>
    <p:extLst>
      <p:ext uri="{BB962C8B-B14F-4D97-AF65-F5344CB8AC3E}">
        <p14:creationId xmlns:p14="http://schemas.microsoft.com/office/powerpoint/2010/main" val="411414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Voorkomen van hittestress: ventileren, isolatie en schaduw, onbeperkt drinkwater, vernevelen</a:t>
            </a:r>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18</a:t>
            </a:fld>
            <a:endParaRPr lang="nl-NL"/>
          </a:p>
        </p:txBody>
      </p:sp>
    </p:spTree>
    <p:extLst>
      <p:ext uri="{BB962C8B-B14F-4D97-AF65-F5344CB8AC3E}">
        <p14:creationId xmlns:p14="http://schemas.microsoft.com/office/powerpoint/2010/main" val="237948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Links: Kreupele koe leidt tot stress </a:t>
            </a:r>
            <a:r>
              <a:rPr lang="nl-NL" dirty="0">
                <a:sym typeface="Wingdings" panose="05000000000000000000" pitchFamily="2" charset="2"/>
              </a:rPr>
              <a:t> verminderde voeropname  daling melkproductie &amp; daling weerstand  kans op bijkomende ziektes</a:t>
            </a:r>
          </a:p>
          <a:p>
            <a:r>
              <a:rPr lang="nl-NL" dirty="0">
                <a:sym typeface="Wingdings" panose="05000000000000000000" pitchFamily="2" charset="2"/>
              </a:rPr>
              <a:t>Rechts: Hittestress voorkomen/verminderen door vernevelen (pas op te extreme verneveling) Let wel: uitstekende ventilatie blijft belangrijk!</a:t>
            </a:r>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19</a:t>
            </a:fld>
            <a:endParaRPr lang="nl-NL"/>
          </a:p>
        </p:txBody>
      </p:sp>
    </p:spTree>
    <p:extLst>
      <p:ext uri="{BB962C8B-B14F-4D97-AF65-F5344CB8AC3E}">
        <p14:creationId xmlns:p14="http://schemas.microsoft.com/office/powerpoint/2010/main" val="391615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22-11-2022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9104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0851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22011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7602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275975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282272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54992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383886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842160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840331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22-11-2022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5752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Tree>
    <p:extLst>
      <p:ext uri="{BB962C8B-B14F-4D97-AF65-F5344CB8AC3E}">
        <p14:creationId xmlns:p14="http://schemas.microsoft.com/office/powerpoint/2010/main" val="366935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22-11-2022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52978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22-11-2022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2190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26032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76799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900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6D6A04B0-807D-4DEC-8D0F-738C467670C9}"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353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22-11-2022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Tree>
    <p:extLst>
      <p:ext uri="{BB962C8B-B14F-4D97-AF65-F5344CB8AC3E}">
        <p14:creationId xmlns:p14="http://schemas.microsoft.com/office/powerpoint/2010/main" val="6068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22-11-2022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35975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22-11-2022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Tree>
    <p:extLst>
      <p:ext uri="{BB962C8B-B14F-4D97-AF65-F5344CB8AC3E}">
        <p14:creationId xmlns:p14="http://schemas.microsoft.com/office/powerpoint/2010/main" val="360672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22-11-2022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09624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Tekststijl van het model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3764B7AF-30A4-491C-BB9F-A7B554752702}" type="datetimeFigureOut">
              <a:rPr lang="nl-NL" smtClean="0"/>
              <a:t>22-11-2022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166566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3764B7AF-30A4-491C-BB9F-A7B554752702}" type="datetimeFigureOut">
              <a:rPr lang="nl-NL" smtClean="0"/>
              <a:t>22-11-2022</a:t>
            </a:fld>
            <a:endParaRPr lang="nl-NL"/>
          </a:p>
        </p:txBody>
      </p:sp>
    </p:spTree>
    <p:extLst>
      <p:ext uri="{BB962C8B-B14F-4D97-AF65-F5344CB8AC3E}">
        <p14:creationId xmlns:p14="http://schemas.microsoft.com/office/powerpoint/2010/main" val="326668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Tree>
    <p:extLst>
      <p:ext uri="{BB962C8B-B14F-4D97-AF65-F5344CB8AC3E}">
        <p14:creationId xmlns:p14="http://schemas.microsoft.com/office/powerpoint/2010/main" val="202788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7405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105594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2760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06836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764B7AF-30A4-491C-BB9F-A7B554752702}" type="datetimeFigureOut">
              <a:rPr lang="nl-NL" smtClean="0"/>
              <a:t>22-11-2022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6D6A04B0-807D-4DEC-8D0F-738C467670C9}"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87299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InPmnPRcPMQ" TargetMode="Externa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okVWXFkwsbk" TargetMode="Externa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6D8F6-8C37-4461-B812-496CD0714ED6}"/>
              </a:ext>
            </a:extLst>
          </p:cNvPr>
          <p:cNvSpPr>
            <a:spLocks noGrp="1"/>
          </p:cNvSpPr>
          <p:nvPr>
            <p:ph type="ctrTitle"/>
          </p:nvPr>
        </p:nvSpPr>
        <p:spPr/>
        <p:txBody>
          <a:bodyPr/>
          <a:lstStyle/>
          <a:p>
            <a:r>
              <a:rPr lang="nl-NL" dirty="0"/>
              <a:t>Droogstand en jongvee</a:t>
            </a:r>
            <a:br>
              <a:rPr lang="nl-NL" dirty="0"/>
            </a:br>
            <a:r>
              <a:rPr lang="nl-NL" dirty="0"/>
              <a:t>Les 1. (H1 &amp;H2)</a:t>
            </a:r>
          </a:p>
        </p:txBody>
      </p:sp>
    </p:spTree>
    <p:extLst>
      <p:ext uri="{BB962C8B-B14F-4D97-AF65-F5344CB8AC3E}">
        <p14:creationId xmlns:p14="http://schemas.microsoft.com/office/powerpoint/2010/main" val="281741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94A25-1DA0-4A98-9D4E-6DE61089E25E}"/>
              </a:ext>
            </a:extLst>
          </p:cNvPr>
          <p:cNvSpPr>
            <a:spLocks noGrp="1"/>
          </p:cNvSpPr>
          <p:nvPr>
            <p:ph type="title"/>
          </p:nvPr>
        </p:nvSpPr>
        <p:spPr/>
        <p:txBody>
          <a:bodyPr/>
          <a:lstStyle/>
          <a:p>
            <a:r>
              <a:rPr lang="nl-NL" dirty="0"/>
              <a:t>Hoofdstuk 2: Droogstand</a:t>
            </a:r>
          </a:p>
        </p:txBody>
      </p:sp>
      <p:sp>
        <p:nvSpPr>
          <p:cNvPr id="3" name="Tijdelijke aanduiding voor inhoud 2">
            <a:extLst>
              <a:ext uri="{FF2B5EF4-FFF2-40B4-BE49-F238E27FC236}">
                <a16:creationId xmlns:a16="http://schemas.microsoft.com/office/drawing/2014/main" id="{92856E54-DC1E-47A4-804A-1144535E5548}"/>
              </a:ext>
            </a:extLst>
          </p:cNvPr>
          <p:cNvSpPr>
            <a:spLocks noGrp="1"/>
          </p:cNvSpPr>
          <p:nvPr>
            <p:ph idx="1"/>
          </p:nvPr>
        </p:nvSpPr>
        <p:spPr/>
        <p:txBody>
          <a:bodyPr/>
          <a:lstStyle/>
          <a:p>
            <a:r>
              <a:rPr lang="nl-NL" sz="2400" dirty="0"/>
              <a:t>Theorie H2 </a:t>
            </a:r>
          </a:p>
          <a:p>
            <a:r>
              <a:rPr lang="nl-NL" sz="2400" dirty="0"/>
              <a:t>Verwerking a.d.h.v. vragen</a:t>
            </a:r>
          </a:p>
          <a:p>
            <a:r>
              <a:rPr lang="nl-NL" sz="2400" dirty="0"/>
              <a:t>Nabespreken </a:t>
            </a:r>
          </a:p>
          <a:p>
            <a:endParaRPr lang="nl-NL" dirty="0"/>
          </a:p>
          <a:p>
            <a:endParaRPr lang="nl-NL" dirty="0"/>
          </a:p>
        </p:txBody>
      </p:sp>
      <p:pic>
        <p:nvPicPr>
          <p:cNvPr id="2050" name="Picture 2" descr="Luxe komt later in degelijke stal - Melkvee100Plus">
            <a:extLst>
              <a:ext uri="{FF2B5EF4-FFF2-40B4-BE49-F238E27FC236}">
                <a16:creationId xmlns:a16="http://schemas.microsoft.com/office/drawing/2014/main" id="{26D1D5A0-9084-4131-AFED-A695BCB6E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787" y="2307387"/>
            <a:ext cx="4752213" cy="346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5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Management kengetallen en doelen</a:t>
            </a:r>
          </a:p>
        </p:txBody>
      </p:sp>
      <p:sp>
        <p:nvSpPr>
          <p:cNvPr id="3" name="Tijdelijke aanduiding voor inhoud 2"/>
          <p:cNvSpPr>
            <a:spLocks noGrp="1"/>
          </p:cNvSpPr>
          <p:nvPr>
            <p:ph sz="quarter" idx="1"/>
          </p:nvPr>
        </p:nvSpPr>
        <p:spPr/>
        <p:txBody>
          <a:bodyPr>
            <a:normAutofit lnSpcReduction="10000"/>
          </a:bodyPr>
          <a:lstStyle/>
          <a:p>
            <a:pPr lvl="0"/>
            <a:r>
              <a:rPr lang="nl-NL" sz="2000" dirty="0"/>
              <a:t>Melkziekte bij &lt;10% van de kalfkoeien </a:t>
            </a:r>
            <a:r>
              <a:rPr lang="nl-NL" sz="2000" dirty="0" err="1"/>
              <a:t>incl</a:t>
            </a:r>
            <a:r>
              <a:rPr lang="nl-NL" sz="2000" dirty="0"/>
              <a:t> vaarzen</a:t>
            </a:r>
          </a:p>
          <a:p>
            <a:pPr lvl="0"/>
            <a:r>
              <a:rPr lang="nl-NL" sz="2000" dirty="0"/>
              <a:t>Mastitis tot dag 14 &lt;10%</a:t>
            </a:r>
          </a:p>
          <a:p>
            <a:pPr lvl="0"/>
            <a:r>
              <a:rPr lang="nl-NL" sz="2000" dirty="0"/>
              <a:t>Aan de nageboorte staan &lt;5%</a:t>
            </a:r>
          </a:p>
          <a:p>
            <a:pPr lvl="0"/>
            <a:r>
              <a:rPr lang="nl-NL" sz="2000" dirty="0"/>
              <a:t>Baarmoederontsteking &lt;10%</a:t>
            </a:r>
          </a:p>
          <a:p>
            <a:pPr lvl="0"/>
            <a:r>
              <a:rPr lang="nl-NL" sz="2000" dirty="0"/>
              <a:t>Lebmaagdraaiing &lt;5%</a:t>
            </a:r>
          </a:p>
          <a:p>
            <a:pPr lvl="0"/>
            <a:r>
              <a:rPr lang="nl-NL" sz="2000" dirty="0"/>
              <a:t>Slepende melkziekte &lt;5%</a:t>
            </a:r>
          </a:p>
          <a:p>
            <a:pPr lvl="0"/>
            <a:r>
              <a:rPr lang="nl-NL" sz="2000" dirty="0"/>
              <a:t>Subklinische </a:t>
            </a:r>
            <a:r>
              <a:rPr lang="nl-NL" sz="2000" dirty="0" err="1"/>
              <a:t>ketose</a:t>
            </a:r>
            <a:r>
              <a:rPr lang="nl-NL" sz="2000" dirty="0"/>
              <a:t>&lt;10%</a:t>
            </a:r>
          </a:p>
          <a:p>
            <a:pPr lvl="0"/>
            <a:r>
              <a:rPr lang="nl-NL" sz="2000" dirty="0"/>
              <a:t>Witvuilen &lt;10%</a:t>
            </a:r>
          </a:p>
          <a:p>
            <a:pPr lvl="0"/>
            <a:r>
              <a:rPr lang="nl-NL" sz="2000" dirty="0"/>
              <a:t>&lt;1 op 20 (&lt;5%) ontwikkelt hoog </a:t>
            </a:r>
            <a:r>
              <a:rPr lang="nl-NL" sz="2000" dirty="0" err="1"/>
              <a:t>celgetal</a:t>
            </a:r>
            <a:r>
              <a:rPr lang="nl-NL" sz="2000" dirty="0"/>
              <a:t> (&gt;250.000 cellen/ml) in droogstand</a:t>
            </a:r>
          </a:p>
          <a:p>
            <a:pPr lvl="0"/>
            <a:r>
              <a:rPr lang="nl-NL" sz="2000" dirty="0"/>
              <a:t>&gt;8 op 10 (&gt;75%) gaat van hoog naar laag </a:t>
            </a:r>
            <a:r>
              <a:rPr lang="nl-NL" sz="2000" dirty="0" err="1"/>
              <a:t>celgetal</a:t>
            </a:r>
            <a:r>
              <a:rPr lang="nl-NL" sz="2000" dirty="0"/>
              <a:t> in droogstand</a:t>
            </a:r>
          </a:p>
          <a:p>
            <a:pPr lvl="0"/>
            <a:r>
              <a:rPr lang="nl-NL" sz="2000" dirty="0"/>
              <a:t>&lt;1 op 12 (&lt;8%) krijgt binnen 3 dagen mastitis na afkalven</a:t>
            </a:r>
          </a:p>
          <a:p>
            <a:pPr lvl="0"/>
            <a:r>
              <a:rPr lang="nl-NL" sz="2000" dirty="0"/>
              <a:t>&lt;1 op 20 (&lt;5%) van kalvende vaarzen geboortehulp verlenen</a:t>
            </a:r>
          </a:p>
          <a:p>
            <a:pPr lvl="0"/>
            <a:endParaRPr lang="nl-NL" sz="2000" dirty="0"/>
          </a:p>
          <a:p>
            <a:endParaRPr lang="nl-NL" sz="2000" dirty="0"/>
          </a:p>
          <a:p>
            <a:r>
              <a:rPr lang="nl-NL" sz="2000" dirty="0"/>
              <a:t>Hoger? Onderneem actie!</a:t>
            </a:r>
          </a:p>
          <a:p>
            <a:pPr marL="0" indent="0">
              <a:buNone/>
            </a:pPr>
            <a:endParaRPr lang="nl-NL" dirty="0"/>
          </a:p>
        </p:txBody>
      </p:sp>
    </p:spTree>
    <p:extLst>
      <p:ext uri="{BB962C8B-B14F-4D97-AF65-F5344CB8AC3E}">
        <p14:creationId xmlns:p14="http://schemas.microsoft.com/office/powerpoint/2010/main" val="276424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66F2C-F051-40B0-8219-B125E1121BAD}"/>
              </a:ext>
            </a:extLst>
          </p:cNvPr>
          <p:cNvSpPr>
            <a:spLocks noGrp="1"/>
          </p:cNvSpPr>
          <p:nvPr>
            <p:ph type="title"/>
          </p:nvPr>
        </p:nvSpPr>
        <p:spPr>
          <a:xfrm>
            <a:off x="371476" y="296863"/>
            <a:ext cx="5638799" cy="1160403"/>
          </a:xfrm>
        </p:spPr>
        <p:txBody>
          <a:bodyPr anchor="t">
            <a:normAutofit/>
          </a:bodyPr>
          <a:lstStyle/>
          <a:p>
            <a:r>
              <a:rPr lang="nl-NL" dirty="0"/>
              <a:t>De droogstand</a:t>
            </a:r>
          </a:p>
        </p:txBody>
      </p:sp>
      <p:sp>
        <p:nvSpPr>
          <p:cNvPr id="3" name="Tijdelijke aanduiding voor inhoud 2">
            <a:extLst>
              <a:ext uri="{FF2B5EF4-FFF2-40B4-BE49-F238E27FC236}">
                <a16:creationId xmlns:a16="http://schemas.microsoft.com/office/drawing/2014/main" id="{69E18159-D627-4BC5-9F46-1D5F0786C959}"/>
              </a:ext>
            </a:extLst>
          </p:cNvPr>
          <p:cNvSpPr>
            <a:spLocks noGrp="1"/>
          </p:cNvSpPr>
          <p:nvPr>
            <p:ph type="body" sz="quarter" idx="13"/>
          </p:nvPr>
        </p:nvSpPr>
        <p:spPr>
          <a:xfrm>
            <a:off x="371475" y="1264596"/>
            <a:ext cx="6016622" cy="4864741"/>
          </a:xfrm>
        </p:spPr>
        <p:txBody>
          <a:bodyPr>
            <a:normAutofit fontScale="92500" lnSpcReduction="10000"/>
          </a:bodyPr>
          <a:lstStyle/>
          <a:p>
            <a:pPr>
              <a:lnSpc>
                <a:spcPct val="90000"/>
              </a:lnSpc>
              <a:spcAft>
                <a:spcPts val="600"/>
              </a:spcAft>
            </a:pPr>
            <a:r>
              <a:rPr lang="nl-NL" sz="1600" dirty="0"/>
              <a:t>8 – 6 weken voor elke koe (betrouwbaar, eenvoudig, sluit aan bij antibioticaduur) </a:t>
            </a:r>
          </a:p>
          <a:p>
            <a:pPr>
              <a:lnSpc>
                <a:spcPct val="90000"/>
              </a:lnSpc>
              <a:spcAft>
                <a:spcPts val="600"/>
              </a:spcAft>
            </a:pPr>
            <a:r>
              <a:rPr lang="nl-NL" sz="1600" dirty="0"/>
              <a:t>6 weken (levert twee weken meer melk, minder droge koeien, let op met antibiotica)</a:t>
            </a:r>
          </a:p>
          <a:p>
            <a:pPr>
              <a:lnSpc>
                <a:spcPct val="90000"/>
              </a:lnSpc>
              <a:spcAft>
                <a:spcPts val="600"/>
              </a:spcAft>
            </a:pPr>
            <a:r>
              <a:rPr lang="nl-NL" sz="1600" dirty="0"/>
              <a:t>Kortere droogstand of </a:t>
            </a:r>
            <a:r>
              <a:rPr lang="nl-NL" sz="1600" dirty="0" err="1"/>
              <a:t>doormelken</a:t>
            </a:r>
            <a:r>
              <a:rPr lang="nl-NL" sz="1600" dirty="0"/>
              <a:t> (minder melk in volgende lactatie, minder </a:t>
            </a:r>
            <a:r>
              <a:rPr lang="nl-NL" sz="1600" dirty="0" err="1"/>
              <a:t>stofwis</a:t>
            </a:r>
            <a:r>
              <a:rPr lang="nl-NL" sz="1600" dirty="0"/>
              <a:t>. ziektes) </a:t>
            </a:r>
          </a:p>
          <a:p>
            <a:pPr>
              <a:lnSpc>
                <a:spcPct val="90000"/>
              </a:lnSpc>
              <a:spcAft>
                <a:spcPts val="600"/>
              </a:spcAft>
            </a:pPr>
            <a:endParaRPr lang="nl-NL" sz="1600" dirty="0"/>
          </a:p>
          <a:p>
            <a:pPr>
              <a:lnSpc>
                <a:spcPct val="90000"/>
              </a:lnSpc>
              <a:spcAft>
                <a:spcPts val="600"/>
              </a:spcAft>
            </a:pPr>
            <a:r>
              <a:rPr lang="nl-NL" sz="1600" dirty="0"/>
              <a:t>Twee groepen</a:t>
            </a:r>
          </a:p>
          <a:p>
            <a:pPr lvl="1">
              <a:lnSpc>
                <a:spcPct val="90000"/>
              </a:lnSpc>
              <a:spcAft>
                <a:spcPts val="600"/>
              </a:spcAft>
            </a:pPr>
            <a:r>
              <a:rPr lang="nl-NL" sz="1600" dirty="0"/>
              <a:t>Far-off</a:t>
            </a:r>
          </a:p>
          <a:p>
            <a:pPr lvl="2">
              <a:lnSpc>
                <a:spcPct val="90000"/>
              </a:lnSpc>
              <a:spcAft>
                <a:spcPts val="600"/>
              </a:spcAft>
            </a:pPr>
            <a:r>
              <a:rPr lang="nl-NL" sz="1600" dirty="0"/>
              <a:t>Eerste 3 of 4 weken</a:t>
            </a:r>
          </a:p>
          <a:p>
            <a:pPr lvl="2">
              <a:lnSpc>
                <a:spcPct val="90000"/>
              </a:lnSpc>
              <a:spcAft>
                <a:spcPts val="600"/>
              </a:spcAft>
            </a:pPr>
            <a:r>
              <a:rPr lang="nl-NL" sz="1600" dirty="0"/>
              <a:t>arm aan energie en eiwit </a:t>
            </a:r>
          </a:p>
          <a:p>
            <a:pPr lvl="2">
              <a:lnSpc>
                <a:spcPct val="90000"/>
              </a:lnSpc>
              <a:spcAft>
                <a:spcPts val="600"/>
              </a:spcAft>
            </a:pPr>
            <a:r>
              <a:rPr lang="nl-NL" sz="1600" dirty="0"/>
              <a:t>Veel structuur</a:t>
            </a:r>
          </a:p>
          <a:p>
            <a:pPr lvl="1">
              <a:lnSpc>
                <a:spcPct val="90000"/>
              </a:lnSpc>
              <a:spcAft>
                <a:spcPts val="600"/>
              </a:spcAft>
            </a:pPr>
            <a:r>
              <a:rPr lang="nl-NL" sz="1600" dirty="0"/>
              <a:t>Close-up</a:t>
            </a:r>
          </a:p>
          <a:p>
            <a:pPr lvl="2">
              <a:lnSpc>
                <a:spcPct val="90000"/>
              </a:lnSpc>
              <a:spcAft>
                <a:spcPts val="600"/>
              </a:spcAft>
            </a:pPr>
            <a:r>
              <a:rPr lang="nl-NL" sz="1600" dirty="0"/>
              <a:t>Minimaal laatste 2 weken</a:t>
            </a:r>
          </a:p>
          <a:p>
            <a:pPr lvl="2">
              <a:lnSpc>
                <a:spcPct val="90000"/>
              </a:lnSpc>
              <a:spcAft>
                <a:spcPts val="600"/>
              </a:spcAft>
            </a:pPr>
            <a:r>
              <a:rPr lang="nl-NL" sz="1600" dirty="0"/>
              <a:t>Krachtvoer </a:t>
            </a:r>
          </a:p>
          <a:p>
            <a:pPr lvl="2">
              <a:lnSpc>
                <a:spcPct val="90000"/>
              </a:lnSpc>
              <a:spcAft>
                <a:spcPts val="600"/>
              </a:spcAft>
            </a:pPr>
            <a:r>
              <a:rPr lang="nl-NL" sz="1600" dirty="0"/>
              <a:t>Rijk aan energie en eiwit</a:t>
            </a:r>
          </a:p>
          <a:p>
            <a:pPr lvl="2">
              <a:lnSpc>
                <a:spcPct val="90000"/>
              </a:lnSpc>
              <a:spcAft>
                <a:spcPts val="600"/>
              </a:spcAft>
            </a:pPr>
            <a:endParaRPr lang="nl-NL" sz="1600" dirty="0"/>
          </a:p>
          <a:p>
            <a:pPr marL="216000" lvl="1" indent="0">
              <a:lnSpc>
                <a:spcPct val="90000"/>
              </a:lnSpc>
              <a:spcAft>
                <a:spcPts val="600"/>
              </a:spcAft>
              <a:buNone/>
            </a:pPr>
            <a:endParaRPr lang="nl-NL" sz="1600" dirty="0"/>
          </a:p>
          <a:p>
            <a:pPr marL="216000" lvl="1" indent="0">
              <a:lnSpc>
                <a:spcPct val="90000"/>
              </a:lnSpc>
              <a:spcAft>
                <a:spcPts val="600"/>
              </a:spcAft>
              <a:buNone/>
            </a:pPr>
            <a:r>
              <a:rPr lang="nl-NL" sz="1600" dirty="0"/>
              <a:t>Vraag: Welke fysieke handelingen verricht je tijdens de droogstand? </a:t>
            </a:r>
          </a:p>
          <a:p>
            <a:pPr>
              <a:lnSpc>
                <a:spcPct val="90000"/>
              </a:lnSpc>
              <a:spcAft>
                <a:spcPts val="600"/>
              </a:spcAft>
            </a:pPr>
            <a:endParaRPr lang="nl-NL" sz="1600" dirty="0"/>
          </a:p>
        </p:txBody>
      </p:sp>
      <p:pic>
        <p:nvPicPr>
          <p:cNvPr id="4" name="Afbeelding 3">
            <a:extLst>
              <a:ext uri="{FF2B5EF4-FFF2-40B4-BE49-F238E27FC236}">
                <a16:creationId xmlns:a16="http://schemas.microsoft.com/office/drawing/2014/main" id="{0949EF10-6234-4326-A018-6C72D2F35093}"/>
              </a:ext>
            </a:extLst>
          </p:cNvPr>
          <p:cNvPicPr>
            <a:picLocks noChangeAspect="1"/>
          </p:cNvPicPr>
          <p:nvPr/>
        </p:nvPicPr>
        <p:blipFill>
          <a:blip r:embed="rId3"/>
          <a:stretch>
            <a:fillRect/>
          </a:stretch>
        </p:blipFill>
        <p:spPr>
          <a:xfrm>
            <a:off x="6175377" y="382609"/>
            <a:ext cx="6016622" cy="6092782"/>
          </a:xfrm>
          <a:prstGeom prst="rect">
            <a:avLst/>
          </a:prstGeom>
          <a:noFill/>
        </p:spPr>
      </p:pic>
      <p:sp>
        <p:nvSpPr>
          <p:cNvPr id="9" name="Text Placeholder 4">
            <a:extLst>
              <a:ext uri="{FF2B5EF4-FFF2-40B4-BE49-F238E27FC236}">
                <a16:creationId xmlns:a16="http://schemas.microsoft.com/office/drawing/2014/main" id="{887FC08F-CE52-9C13-B2B1-495DC77FE91C}"/>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9839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4004-2344-483E-AA99-1667EF48B750}"/>
              </a:ext>
            </a:extLst>
          </p:cNvPr>
          <p:cNvSpPr>
            <a:spLocks noGrp="1"/>
          </p:cNvSpPr>
          <p:nvPr>
            <p:ph type="title"/>
          </p:nvPr>
        </p:nvSpPr>
        <p:spPr/>
        <p:txBody>
          <a:bodyPr/>
          <a:lstStyle/>
          <a:p>
            <a:r>
              <a:rPr lang="nl-NL" dirty="0"/>
              <a:t>Voedingsmanagement</a:t>
            </a:r>
          </a:p>
        </p:txBody>
      </p:sp>
      <p:sp>
        <p:nvSpPr>
          <p:cNvPr id="3" name="Tijdelijke aanduiding voor inhoud 2">
            <a:extLst>
              <a:ext uri="{FF2B5EF4-FFF2-40B4-BE49-F238E27FC236}">
                <a16:creationId xmlns:a16="http://schemas.microsoft.com/office/drawing/2014/main" id="{F2D77E09-D28F-4398-BFAD-9D9249730CFD}"/>
              </a:ext>
            </a:extLst>
          </p:cNvPr>
          <p:cNvSpPr>
            <a:spLocks noGrp="1"/>
          </p:cNvSpPr>
          <p:nvPr>
            <p:ph idx="1"/>
          </p:nvPr>
        </p:nvSpPr>
        <p:spPr>
          <a:xfrm>
            <a:off x="371475" y="1457266"/>
            <a:ext cx="11449050" cy="4419599"/>
          </a:xfrm>
        </p:spPr>
        <p:txBody>
          <a:bodyPr/>
          <a:lstStyle/>
          <a:p>
            <a:r>
              <a:rPr lang="nl-NL" dirty="0"/>
              <a:t>Onvoldoende voeropname </a:t>
            </a:r>
            <a:r>
              <a:rPr lang="nl-NL" dirty="0">
                <a:sym typeface="Wingdings" panose="05000000000000000000" pitchFamily="2" charset="2"/>
              </a:rPr>
              <a:t> verlies </a:t>
            </a:r>
            <a:r>
              <a:rPr lang="nl-NL" dirty="0" err="1">
                <a:sym typeface="Wingdings" panose="05000000000000000000" pitchFamily="2" charset="2"/>
              </a:rPr>
              <a:t>bcs</a:t>
            </a:r>
            <a:r>
              <a:rPr lang="nl-NL" dirty="0">
                <a:sym typeface="Wingdings" panose="05000000000000000000" pitchFamily="2" charset="2"/>
              </a:rPr>
              <a:t>  stofwisselingsproblemen rond afkalven</a:t>
            </a:r>
          </a:p>
          <a:p>
            <a:r>
              <a:rPr lang="nl-NL" dirty="0">
                <a:sym typeface="Wingdings" panose="05000000000000000000" pitchFamily="2" charset="2"/>
              </a:rPr>
              <a:t>Far off groep gevoelig voor slechte voeropname (oorzaak: te veel stro, niet smakelijk, restvoer)</a:t>
            </a:r>
          </a:p>
          <a:p>
            <a:pPr marL="0" indent="0">
              <a:buNone/>
            </a:pPr>
            <a:endParaRPr lang="nl-NL" dirty="0">
              <a:sym typeface="Wingdings" panose="05000000000000000000" pitchFamily="2" charset="2"/>
            </a:endParaRPr>
          </a:p>
          <a:p>
            <a:pPr marL="0" indent="0">
              <a:buNone/>
            </a:pPr>
            <a:endParaRPr lang="nl-NL" dirty="0">
              <a:sym typeface="Wingdings" panose="05000000000000000000" pitchFamily="2" charset="2"/>
            </a:endParaRPr>
          </a:p>
          <a:p>
            <a:pPr marL="0" indent="0">
              <a:buNone/>
            </a:pPr>
            <a:r>
              <a:rPr lang="nl-NL" dirty="0">
                <a:sym typeface="Wingdings" panose="05000000000000000000" pitchFamily="2" charset="2"/>
              </a:rPr>
              <a:t>Rantsoen droge koeien:</a:t>
            </a:r>
          </a:p>
          <a:p>
            <a:pPr marL="0" indent="0">
              <a:buNone/>
            </a:pPr>
            <a:endParaRPr lang="nl-NL" dirty="0">
              <a:sym typeface="Wingdings" panose="05000000000000000000" pitchFamily="2" charset="2"/>
            </a:endParaRPr>
          </a:p>
          <a:p>
            <a:r>
              <a:rPr lang="nl-NL" dirty="0">
                <a:sym typeface="Wingdings" panose="05000000000000000000" pitchFamily="2" charset="2"/>
              </a:rPr>
              <a:t>Far off: </a:t>
            </a:r>
          </a:p>
          <a:p>
            <a:pPr lvl="1"/>
            <a:r>
              <a:rPr lang="nl-NL" dirty="0">
                <a:sym typeface="Wingdings" panose="05000000000000000000" pitchFamily="2" charset="2"/>
              </a:rPr>
              <a:t>750 VEM/kg DS</a:t>
            </a:r>
          </a:p>
          <a:p>
            <a:pPr lvl="1"/>
            <a:r>
              <a:rPr lang="nl-NL" dirty="0">
                <a:sym typeface="Wingdings" panose="05000000000000000000" pitchFamily="2" charset="2"/>
              </a:rPr>
              <a:t>12-13 % </a:t>
            </a:r>
            <a:r>
              <a:rPr lang="nl-NL" dirty="0" err="1">
                <a:sym typeface="Wingdings" panose="05000000000000000000" pitchFamily="2" charset="2"/>
              </a:rPr>
              <a:t>vre</a:t>
            </a:r>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Close up:</a:t>
            </a:r>
          </a:p>
          <a:p>
            <a:pPr lvl="1"/>
            <a:r>
              <a:rPr lang="nl-NL" dirty="0">
                <a:sym typeface="Wingdings" panose="05000000000000000000" pitchFamily="2" charset="2"/>
              </a:rPr>
              <a:t>850 VEM/kg DS</a:t>
            </a:r>
          </a:p>
          <a:p>
            <a:pPr lvl="1"/>
            <a:r>
              <a:rPr lang="nl-NL" dirty="0">
                <a:sym typeface="Wingdings" panose="05000000000000000000" pitchFamily="2" charset="2"/>
              </a:rPr>
              <a:t>13-14 % </a:t>
            </a:r>
            <a:r>
              <a:rPr lang="nl-NL" dirty="0" err="1">
                <a:sym typeface="Wingdings" panose="05000000000000000000" pitchFamily="2" charset="2"/>
              </a:rPr>
              <a:t>vre</a:t>
            </a:r>
            <a:endParaRPr lang="nl-NL" dirty="0">
              <a:sym typeface="Wingdings" panose="05000000000000000000" pitchFamily="2" charset="2"/>
            </a:endParaRPr>
          </a:p>
          <a:p>
            <a:pPr lvl="1"/>
            <a:r>
              <a:rPr lang="nl-NL" dirty="0">
                <a:sym typeface="Wingdings" panose="05000000000000000000" pitchFamily="2" charset="2"/>
              </a:rPr>
              <a:t>Voorbeeld: 1/3 graskuil 1/3 maïs 1/3 stro + mineralen en </a:t>
            </a:r>
            <a:r>
              <a:rPr lang="nl-NL" dirty="0" err="1">
                <a:sym typeface="Wingdings" panose="05000000000000000000" pitchFamily="2" charset="2"/>
              </a:rPr>
              <a:t>kv</a:t>
            </a:r>
            <a:r>
              <a:rPr lang="nl-NL" dirty="0">
                <a:sym typeface="Wingdings" panose="05000000000000000000" pitchFamily="2" charset="2"/>
              </a:rPr>
              <a:t> </a:t>
            </a:r>
          </a:p>
          <a:p>
            <a:pPr lvl="1"/>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a:p>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p:txBody>
      </p:sp>
      <p:pic>
        <p:nvPicPr>
          <p:cNvPr id="4" name="Afbeelding 3">
            <a:extLst>
              <a:ext uri="{FF2B5EF4-FFF2-40B4-BE49-F238E27FC236}">
                <a16:creationId xmlns:a16="http://schemas.microsoft.com/office/drawing/2014/main" id="{51B52EAC-697F-4614-A856-5ED1F70E8084}"/>
              </a:ext>
            </a:extLst>
          </p:cNvPr>
          <p:cNvPicPr>
            <a:picLocks noChangeAspect="1"/>
          </p:cNvPicPr>
          <p:nvPr/>
        </p:nvPicPr>
        <p:blipFill>
          <a:blip r:embed="rId2"/>
          <a:stretch>
            <a:fillRect/>
          </a:stretch>
        </p:blipFill>
        <p:spPr>
          <a:xfrm>
            <a:off x="7838294" y="2617669"/>
            <a:ext cx="4353706" cy="3045417"/>
          </a:xfrm>
          <a:prstGeom prst="rect">
            <a:avLst/>
          </a:prstGeom>
        </p:spPr>
      </p:pic>
    </p:spTree>
    <p:extLst>
      <p:ext uri="{BB962C8B-B14F-4D97-AF65-F5344CB8AC3E}">
        <p14:creationId xmlns:p14="http://schemas.microsoft.com/office/powerpoint/2010/main" val="189412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nsvulling verse koeien in gevaar - ABZ Diervoeding">
            <a:extLst>
              <a:ext uri="{FF2B5EF4-FFF2-40B4-BE49-F238E27FC236}">
                <a16:creationId xmlns:a16="http://schemas.microsoft.com/office/drawing/2014/main" id="{BC719E6E-AFC4-412C-BE1C-AAD93C9C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070" y="2821350"/>
            <a:ext cx="4649492" cy="25950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nitoring en detectie van (sub)klinische ketonemie bij hoogproductief  melkvee - PDF Free Download">
            <a:extLst>
              <a:ext uri="{FF2B5EF4-FFF2-40B4-BE49-F238E27FC236}">
                <a16:creationId xmlns:a16="http://schemas.microsoft.com/office/drawing/2014/main" id="{738DBC3A-1B14-4623-819E-04CAE30B0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76" y="0"/>
            <a:ext cx="5285889" cy="723960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89D070F2-A8EC-44E5-89E9-5C15FA824E79}"/>
              </a:ext>
            </a:extLst>
          </p:cNvPr>
          <p:cNvSpPr txBox="1"/>
          <p:nvPr/>
        </p:nvSpPr>
        <p:spPr>
          <a:xfrm>
            <a:off x="6908046" y="1588905"/>
            <a:ext cx="4215539" cy="707886"/>
          </a:xfrm>
          <a:prstGeom prst="rect">
            <a:avLst/>
          </a:prstGeom>
          <a:noFill/>
        </p:spPr>
        <p:txBody>
          <a:bodyPr wrap="square" rtlCol="0">
            <a:spAutoFit/>
          </a:bodyPr>
          <a:lstStyle/>
          <a:p>
            <a:pPr algn="ctr"/>
            <a:r>
              <a:rPr lang="nl-NL" sz="2000" b="1" dirty="0"/>
              <a:t>Hoe kan men onvoldoende </a:t>
            </a:r>
            <a:r>
              <a:rPr lang="nl-NL" sz="2000" b="1" dirty="0" err="1"/>
              <a:t>pensvulling</a:t>
            </a:r>
            <a:r>
              <a:rPr lang="nl-NL" sz="2000" b="1" dirty="0"/>
              <a:t> voorkomen? </a:t>
            </a:r>
          </a:p>
        </p:txBody>
      </p:sp>
    </p:spTree>
    <p:extLst>
      <p:ext uri="{BB962C8B-B14F-4D97-AF65-F5344CB8AC3E}">
        <p14:creationId xmlns:p14="http://schemas.microsoft.com/office/powerpoint/2010/main" val="1151884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9BE2E-5CC9-4200-9D13-9F4C751A5BC2}"/>
              </a:ext>
            </a:extLst>
          </p:cNvPr>
          <p:cNvSpPr>
            <a:spLocks noGrp="1"/>
          </p:cNvSpPr>
          <p:nvPr>
            <p:ph type="title"/>
          </p:nvPr>
        </p:nvSpPr>
        <p:spPr/>
        <p:txBody>
          <a:bodyPr/>
          <a:lstStyle/>
          <a:p>
            <a:r>
              <a:rPr lang="nl-NL" dirty="0"/>
              <a:t>KAB Kationen Anionen balans</a:t>
            </a:r>
          </a:p>
        </p:txBody>
      </p:sp>
      <p:sp>
        <p:nvSpPr>
          <p:cNvPr id="3" name="Tijdelijke aanduiding voor inhoud 2">
            <a:extLst>
              <a:ext uri="{FF2B5EF4-FFF2-40B4-BE49-F238E27FC236}">
                <a16:creationId xmlns:a16="http://schemas.microsoft.com/office/drawing/2014/main" id="{B09C5D79-11B8-42D0-BE0E-F31E315A4156}"/>
              </a:ext>
            </a:extLst>
          </p:cNvPr>
          <p:cNvSpPr>
            <a:spLocks noGrp="1"/>
          </p:cNvSpPr>
          <p:nvPr>
            <p:ph idx="1"/>
          </p:nvPr>
        </p:nvSpPr>
        <p:spPr>
          <a:xfrm>
            <a:off x="495461" y="1678741"/>
            <a:ext cx="11449050" cy="4419599"/>
          </a:xfrm>
        </p:spPr>
        <p:txBody>
          <a:bodyPr/>
          <a:lstStyle/>
          <a:p>
            <a:pPr marL="0" indent="0">
              <a:buNone/>
            </a:pPr>
            <a:endParaRPr lang="nl-NL" dirty="0"/>
          </a:p>
          <a:p>
            <a:r>
              <a:rPr lang="nl-NL" dirty="0"/>
              <a:t>Is het verschil tussen positieve elementen en negatieve elementen in het rantsoen van de koe</a:t>
            </a:r>
          </a:p>
          <a:p>
            <a:endParaRPr lang="nl-NL" dirty="0"/>
          </a:p>
          <a:p>
            <a:r>
              <a:rPr lang="nl-NL" dirty="0"/>
              <a:t>Kationen +</a:t>
            </a:r>
          </a:p>
          <a:p>
            <a:r>
              <a:rPr lang="nl-NL" dirty="0"/>
              <a:t>Anionen – </a:t>
            </a:r>
          </a:p>
          <a:p>
            <a:endParaRPr lang="nl-NL" dirty="0"/>
          </a:p>
          <a:p>
            <a:r>
              <a:rPr lang="nl-NL" dirty="0"/>
              <a:t>Positieve elementen: Natrium (Na) &amp; Kalium (K)  </a:t>
            </a:r>
            <a:r>
              <a:rPr lang="nl-NL" dirty="0">
                <a:sym typeface="Wingdings" panose="05000000000000000000" pitchFamily="2" charset="2"/>
              </a:rPr>
              <a:t> basische werking in lichaam</a:t>
            </a:r>
            <a:endParaRPr lang="nl-NL" dirty="0"/>
          </a:p>
          <a:p>
            <a:r>
              <a:rPr lang="nl-NL" dirty="0"/>
              <a:t>Negatieve elementen: Chloor (Cl) en Zwavel (S)  </a:t>
            </a:r>
            <a:r>
              <a:rPr lang="nl-NL" dirty="0">
                <a:sym typeface="Wingdings" panose="05000000000000000000" pitchFamily="2" charset="2"/>
              </a:rPr>
              <a:t> zure werking in lichaam </a:t>
            </a:r>
          </a:p>
          <a:p>
            <a:endParaRPr lang="nl-NL" dirty="0">
              <a:sym typeface="Wingdings" panose="05000000000000000000" pitchFamily="2" charset="2"/>
            </a:endParaRPr>
          </a:p>
          <a:p>
            <a:r>
              <a:rPr lang="nl-NL" dirty="0">
                <a:sym typeface="Wingdings" panose="05000000000000000000" pitchFamily="2" charset="2"/>
              </a:rPr>
              <a:t>Uitleg: wanneer Ca niet snel genoeg beschikbaar komt treed </a:t>
            </a:r>
            <a:r>
              <a:rPr lang="nl-NL" dirty="0" err="1">
                <a:sym typeface="Wingdings" panose="05000000000000000000" pitchFamily="2" charset="2"/>
              </a:rPr>
              <a:t>kalfziekte</a:t>
            </a:r>
            <a:r>
              <a:rPr lang="nl-NL" dirty="0">
                <a:sym typeface="Wingdings" panose="05000000000000000000" pitchFamily="2" charset="2"/>
              </a:rPr>
              <a:t> op. Daarom: rantsoen verstrekken met negatief KAV  speciale mineralen (hoog in Cl en S)  laag KAV stijgt uitscheiding van zure anionen met urine  Ph van het bloed en urine zal dalen  </a:t>
            </a:r>
          </a:p>
          <a:p>
            <a:endParaRPr lang="nl-NL" dirty="0">
              <a:sym typeface="Wingdings" panose="05000000000000000000" pitchFamily="2" charset="2"/>
            </a:endParaRPr>
          </a:p>
          <a:p>
            <a:r>
              <a:rPr lang="nl-NL" dirty="0">
                <a:sym typeface="Wingdings" panose="05000000000000000000" pitchFamily="2" charset="2"/>
              </a:rPr>
              <a:t>Dus voeren van anionische zouten zal werken. </a:t>
            </a:r>
          </a:p>
          <a:p>
            <a:endParaRPr lang="nl-NL" dirty="0">
              <a:sym typeface="Wingdings" panose="05000000000000000000" pitchFamily="2" charset="2"/>
            </a:endParaRPr>
          </a:p>
          <a:p>
            <a:endParaRPr lang="nl-NL" dirty="0"/>
          </a:p>
          <a:p>
            <a:endParaRPr lang="nl-NL" dirty="0"/>
          </a:p>
        </p:txBody>
      </p:sp>
    </p:spTree>
    <p:extLst>
      <p:ext uri="{BB962C8B-B14F-4D97-AF65-F5344CB8AC3E}">
        <p14:creationId xmlns:p14="http://schemas.microsoft.com/office/powerpoint/2010/main" val="164688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ADF11-4EFB-444C-9C2A-88536FDE3461}"/>
              </a:ext>
            </a:extLst>
          </p:cNvPr>
          <p:cNvSpPr>
            <a:spLocks noGrp="1"/>
          </p:cNvSpPr>
          <p:nvPr>
            <p:ph type="title"/>
          </p:nvPr>
        </p:nvSpPr>
        <p:spPr>
          <a:xfrm>
            <a:off x="200994" y="296863"/>
            <a:ext cx="11159263" cy="1160403"/>
          </a:xfrm>
        </p:spPr>
        <p:txBody>
          <a:bodyPr/>
          <a:lstStyle/>
          <a:p>
            <a:r>
              <a:rPr lang="nl-NL" dirty="0"/>
              <a:t>Voorkomen van stofwisselingsziektes</a:t>
            </a:r>
            <a:br>
              <a:rPr lang="nl-NL" dirty="0"/>
            </a:br>
            <a:endParaRPr lang="nl-NL" dirty="0"/>
          </a:p>
        </p:txBody>
      </p:sp>
      <p:sp>
        <p:nvSpPr>
          <p:cNvPr id="3" name="Tijdelijke aanduiding voor inhoud 2">
            <a:extLst>
              <a:ext uri="{FF2B5EF4-FFF2-40B4-BE49-F238E27FC236}">
                <a16:creationId xmlns:a16="http://schemas.microsoft.com/office/drawing/2014/main" id="{8FB890E7-6D66-4999-82F2-0C1438D8408F}"/>
              </a:ext>
            </a:extLst>
          </p:cNvPr>
          <p:cNvSpPr>
            <a:spLocks noGrp="1"/>
          </p:cNvSpPr>
          <p:nvPr>
            <p:ph idx="1"/>
          </p:nvPr>
        </p:nvSpPr>
        <p:spPr/>
        <p:txBody>
          <a:bodyPr/>
          <a:lstStyle/>
          <a:p>
            <a:pPr marL="0" indent="0">
              <a:buNone/>
            </a:pPr>
            <a:r>
              <a:rPr lang="nl-NL" dirty="0"/>
              <a:t>Goede mineralenvoorziening is van essentieel belang, denk aan:</a:t>
            </a:r>
          </a:p>
          <a:p>
            <a:endParaRPr lang="nl-NL" dirty="0"/>
          </a:p>
          <a:p>
            <a:r>
              <a:rPr lang="nl-NL" dirty="0"/>
              <a:t>Voldoende magnesium (Mg)</a:t>
            </a:r>
          </a:p>
          <a:p>
            <a:pPr lvl="1"/>
            <a:r>
              <a:rPr lang="nl-NL" dirty="0"/>
              <a:t>Belangrijk voor goede werking van een hormoon (PTH) dat calcium mobiliseert!</a:t>
            </a:r>
          </a:p>
          <a:p>
            <a:endParaRPr lang="nl-NL" dirty="0"/>
          </a:p>
          <a:p>
            <a:r>
              <a:rPr lang="nl-NL" dirty="0"/>
              <a:t> 1,5% &lt; kalium (K) in rantsoen</a:t>
            </a:r>
          </a:p>
          <a:p>
            <a:pPr lvl="1"/>
            <a:r>
              <a:rPr lang="nl-NL" dirty="0"/>
              <a:t>Te veel kalium verhoogd kans op </a:t>
            </a:r>
            <a:r>
              <a:rPr lang="nl-NL" dirty="0" err="1"/>
              <a:t>hypocalcemie</a:t>
            </a:r>
            <a:r>
              <a:rPr lang="nl-NL" dirty="0"/>
              <a:t> (melkziekte, </a:t>
            </a:r>
            <a:r>
              <a:rPr lang="nl-NL" dirty="0" err="1"/>
              <a:t>kalfziekte</a:t>
            </a:r>
            <a:r>
              <a:rPr lang="nl-NL" dirty="0"/>
              <a:t>) </a:t>
            </a:r>
          </a:p>
          <a:p>
            <a:pPr lvl="1"/>
            <a:r>
              <a:rPr lang="nl-NL" dirty="0"/>
              <a:t>Zit vooral in gras en kuilvoer</a:t>
            </a:r>
          </a:p>
          <a:p>
            <a:pPr lvl="1"/>
            <a:r>
              <a:rPr lang="nl-NL" dirty="0"/>
              <a:t>Droge koeien hebben kalium arm en structuurrijk voer nodig </a:t>
            </a:r>
          </a:p>
          <a:p>
            <a:endParaRPr lang="nl-NL" dirty="0"/>
          </a:p>
          <a:p>
            <a:endParaRPr lang="nl-NL" dirty="0"/>
          </a:p>
          <a:p>
            <a:r>
              <a:rPr lang="nl-NL" dirty="0"/>
              <a:t>Weinig calcium (Ca)</a:t>
            </a:r>
          </a:p>
          <a:p>
            <a:pPr lvl="1"/>
            <a:r>
              <a:rPr lang="nl-NL" dirty="0"/>
              <a:t>Doel: aanpassen van het metabolisme, calcium uit eigen botten halen </a:t>
            </a:r>
          </a:p>
          <a:p>
            <a:pPr lvl="1"/>
            <a:r>
              <a:rPr lang="nl-NL" dirty="0"/>
              <a:t>Toevoegen van anionische zouten</a:t>
            </a:r>
          </a:p>
          <a:p>
            <a:pPr lvl="2"/>
            <a:r>
              <a:rPr lang="nl-NL" dirty="0"/>
              <a:t>Waarom: extra verlies van Ca via urine </a:t>
            </a:r>
            <a:r>
              <a:rPr lang="nl-NL" dirty="0">
                <a:sym typeface="Wingdings" panose="05000000000000000000" pitchFamily="2" charset="2"/>
              </a:rPr>
              <a:t> Ca gehalte in bloed daalt  metabolisme aanpassen  Ca uit botten halen  verminderen van Ca dip</a:t>
            </a:r>
            <a:endParaRPr lang="nl-NL" dirty="0"/>
          </a:p>
          <a:p>
            <a:pPr lvl="1"/>
            <a:endParaRPr lang="nl-NL" dirty="0"/>
          </a:p>
          <a:p>
            <a:pPr marL="0" indent="0">
              <a:buNone/>
            </a:pPr>
            <a:endParaRPr lang="nl-NL" dirty="0"/>
          </a:p>
        </p:txBody>
      </p:sp>
    </p:spTree>
    <p:extLst>
      <p:ext uri="{BB962C8B-B14F-4D97-AF65-F5344CB8AC3E}">
        <p14:creationId xmlns:p14="http://schemas.microsoft.com/office/powerpoint/2010/main" val="2312348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714A2-1DA5-414A-BA90-A4942BA9D121}"/>
              </a:ext>
            </a:extLst>
          </p:cNvPr>
          <p:cNvSpPr>
            <a:spLocks noGrp="1"/>
          </p:cNvSpPr>
          <p:nvPr>
            <p:ph type="title"/>
          </p:nvPr>
        </p:nvSpPr>
        <p:spPr/>
        <p:txBody>
          <a:bodyPr/>
          <a:lstStyle/>
          <a:p>
            <a:r>
              <a:rPr lang="nl-NL" dirty="0"/>
              <a:t>Huisvesting droge koeien</a:t>
            </a:r>
          </a:p>
        </p:txBody>
      </p:sp>
      <p:sp>
        <p:nvSpPr>
          <p:cNvPr id="3" name="Tijdelijke aanduiding voor inhoud 2">
            <a:extLst>
              <a:ext uri="{FF2B5EF4-FFF2-40B4-BE49-F238E27FC236}">
                <a16:creationId xmlns:a16="http://schemas.microsoft.com/office/drawing/2014/main" id="{548463CE-36B4-4D20-B214-E62F0268768D}"/>
              </a:ext>
            </a:extLst>
          </p:cNvPr>
          <p:cNvSpPr>
            <a:spLocks noGrp="1"/>
          </p:cNvSpPr>
          <p:nvPr>
            <p:ph idx="1"/>
          </p:nvPr>
        </p:nvSpPr>
        <p:spPr/>
        <p:txBody>
          <a:bodyPr/>
          <a:lstStyle/>
          <a:p>
            <a:pPr marL="0" indent="0">
              <a:buNone/>
            </a:pPr>
            <a:r>
              <a:rPr lang="nl-NL" dirty="0"/>
              <a:t>Huisvestingseisen droge koeien: </a:t>
            </a:r>
          </a:p>
          <a:p>
            <a:endParaRPr lang="nl-NL" dirty="0"/>
          </a:p>
          <a:p>
            <a:r>
              <a:rPr lang="nl-NL" dirty="0"/>
              <a:t>Voldoende beweging (weide, groot </a:t>
            </a:r>
            <a:r>
              <a:rPr lang="nl-NL" dirty="0" err="1"/>
              <a:t>strohok</a:t>
            </a:r>
            <a:r>
              <a:rPr lang="nl-NL" dirty="0"/>
              <a:t>: min.10 m2 </a:t>
            </a:r>
            <a:r>
              <a:rPr lang="nl-NL" dirty="0" err="1"/>
              <a:t>strohok</a:t>
            </a:r>
            <a:r>
              <a:rPr lang="nl-NL" dirty="0"/>
              <a:t> per koe, 1 kg stro/m2/per dag) </a:t>
            </a:r>
          </a:p>
          <a:p>
            <a:r>
              <a:rPr lang="nl-NL" dirty="0"/>
              <a:t>Droge ondergrond (schone vloer, droog strooisel)</a:t>
            </a:r>
          </a:p>
          <a:p>
            <a:r>
              <a:rPr lang="nl-NL" dirty="0"/>
              <a:t>Ruimte (ligruimte, vreetplaatsen)</a:t>
            </a:r>
          </a:p>
          <a:p>
            <a:r>
              <a:rPr lang="nl-NL" dirty="0"/>
              <a:t>Voldoende ventilatie</a:t>
            </a:r>
          </a:p>
          <a:p>
            <a:pPr marL="0" indent="0">
              <a:buNone/>
            </a:pPr>
            <a:endParaRPr lang="nl-NL" dirty="0"/>
          </a:p>
          <a:p>
            <a:pPr marL="0" indent="0">
              <a:buNone/>
            </a:pPr>
            <a:r>
              <a:rPr lang="nl-NL" dirty="0"/>
              <a:t>Denk aan:</a:t>
            </a:r>
          </a:p>
          <a:p>
            <a:r>
              <a:rPr lang="nl-NL" dirty="0"/>
              <a:t>Voorkom nattigheid (te veel koeien, te veel stalmest)</a:t>
            </a:r>
          </a:p>
          <a:p>
            <a:r>
              <a:rPr lang="nl-NL" dirty="0"/>
              <a:t>……aanvullingen….?</a:t>
            </a:r>
          </a:p>
          <a:p>
            <a:endParaRPr lang="nl-NL" dirty="0"/>
          </a:p>
          <a:p>
            <a:endParaRPr lang="nl-NL" dirty="0"/>
          </a:p>
          <a:p>
            <a:endParaRPr lang="nl-NL" dirty="0"/>
          </a:p>
          <a:p>
            <a:endParaRPr lang="nl-NL" dirty="0"/>
          </a:p>
          <a:p>
            <a:pPr marL="0" indent="0">
              <a:buNone/>
            </a:pPr>
            <a:endParaRPr lang="nl-NL" dirty="0"/>
          </a:p>
          <a:p>
            <a:endParaRPr lang="nl-NL" dirty="0"/>
          </a:p>
        </p:txBody>
      </p:sp>
    </p:spTree>
    <p:extLst>
      <p:ext uri="{BB962C8B-B14F-4D97-AF65-F5344CB8AC3E}">
        <p14:creationId xmlns:p14="http://schemas.microsoft.com/office/powerpoint/2010/main" val="3979891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E3CDE-1CDD-4FAD-9716-13820EE30459}"/>
              </a:ext>
            </a:extLst>
          </p:cNvPr>
          <p:cNvSpPr>
            <a:spLocks noGrp="1"/>
          </p:cNvSpPr>
          <p:nvPr>
            <p:ph type="title"/>
          </p:nvPr>
        </p:nvSpPr>
        <p:spPr>
          <a:xfrm>
            <a:off x="371476" y="296863"/>
            <a:ext cx="10108030" cy="1160403"/>
          </a:xfrm>
        </p:spPr>
        <p:txBody>
          <a:bodyPr/>
          <a:lstStyle/>
          <a:p>
            <a:r>
              <a:rPr lang="nl-NL" dirty="0"/>
              <a:t>Voorkomen van stress</a:t>
            </a:r>
          </a:p>
        </p:txBody>
      </p:sp>
      <p:sp>
        <p:nvSpPr>
          <p:cNvPr id="3" name="Tijdelijke aanduiding voor inhoud 2">
            <a:extLst>
              <a:ext uri="{FF2B5EF4-FFF2-40B4-BE49-F238E27FC236}">
                <a16:creationId xmlns:a16="http://schemas.microsoft.com/office/drawing/2014/main" id="{F7A7F0AD-4FE8-4ED2-B718-EBD9C153ACF2}"/>
              </a:ext>
            </a:extLst>
          </p:cNvPr>
          <p:cNvSpPr>
            <a:spLocks noGrp="1"/>
          </p:cNvSpPr>
          <p:nvPr>
            <p:ph idx="1"/>
          </p:nvPr>
        </p:nvSpPr>
        <p:spPr/>
        <p:txBody>
          <a:bodyPr/>
          <a:lstStyle/>
          <a:p>
            <a:r>
              <a:rPr lang="nl-NL" dirty="0"/>
              <a:t>Onrust en frustratie leidt tot minder voeropname, agressief gedrag en lage weerstand. </a:t>
            </a:r>
          </a:p>
          <a:p>
            <a:r>
              <a:rPr lang="nl-NL" dirty="0"/>
              <a:t>Stress ontstaat door veranderingen</a:t>
            </a:r>
          </a:p>
          <a:p>
            <a:pPr lvl="1"/>
            <a:r>
              <a:rPr lang="nl-NL" dirty="0"/>
              <a:t>Niet verplaatsen</a:t>
            </a:r>
          </a:p>
          <a:p>
            <a:pPr lvl="1"/>
            <a:r>
              <a:rPr lang="nl-NL" dirty="0"/>
              <a:t>Rustig vee</a:t>
            </a:r>
          </a:p>
          <a:p>
            <a:pPr lvl="1"/>
            <a:r>
              <a:rPr lang="nl-NL" dirty="0"/>
              <a:t>Mensen werken kalm en correct</a:t>
            </a:r>
          </a:p>
          <a:p>
            <a:pPr lvl="1"/>
            <a:r>
              <a:rPr lang="nl-NL" dirty="0"/>
              <a:t>Voldoende voer, water, licht, lucht, rust, ruimte en gezondheid</a:t>
            </a:r>
          </a:p>
          <a:p>
            <a:pPr lvl="1"/>
            <a:r>
              <a:rPr lang="nl-NL" dirty="0"/>
              <a:t>1 tot 3 weken voor het wennen aan nieuwe situaties</a:t>
            </a:r>
          </a:p>
          <a:p>
            <a:pPr lvl="1"/>
            <a:endParaRPr lang="nl-NL" dirty="0"/>
          </a:p>
          <a:p>
            <a:pPr lvl="1"/>
            <a:endParaRPr lang="nl-NL" dirty="0"/>
          </a:p>
          <a:p>
            <a:pPr marL="216000" lvl="1" indent="0">
              <a:buNone/>
            </a:pPr>
            <a:r>
              <a:rPr lang="nl-NL" dirty="0"/>
              <a:t>Hitte stress zorgelijk omdat:</a:t>
            </a:r>
          </a:p>
          <a:p>
            <a:pPr lvl="2"/>
            <a:r>
              <a:rPr lang="nl-NL" dirty="0"/>
              <a:t>Daalt voeropname</a:t>
            </a:r>
          </a:p>
          <a:p>
            <a:pPr lvl="2"/>
            <a:r>
              <a:rPr lang="nl-NL" dirty="0"/>
              <a:t>Kans op </a:t>
            </a:r>
            <a:r>
              <a:rPr lang="nl-NL" dirty="0" err="1"/>
              <a:t>pensverzuring</a:t>
            </a:r>
            <a:endParaRPr lang="nl-NL" dirty="0"/>
          </a:p>
          <a:p>
            <a:pPr marL="432000" lvl="2" indent="0">
              <a:buNone/>
            </a:pPr>
            <a:endParaRPr lang="nl-NL" dirty="0"/>
          </a:p>
          <a:p>
            <a:pPr lvl="2"/>
            <a:r>
              <a:rPr lang="nl-NL" dirty="0"/>
              <a:t>Voorkomen van hittestress:</a:t>
            </a:r>
          </a:p>
        </p:txBody>
      </p:sp>
      <p:pic>
        <p:nvPicPr>
          <p:cNvPr id="4098" name="Picture 2" descr="Sleutelhanger met antistress koe bedrukken met logo">
            <a:extLst>
              <a:ext uri="{FF2B5EF4-FFF2-40B4-BE49-F238E27FC236}">
                <a16:creationId xmlns:a16="http://schemas.microsoft.com/office/drawing/2014/main" id="{234AD709-3CB4-4B17-835F-89B5229E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850" y="1968662"/>
            <a:ext cx="2920675" cy="292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3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3C4BABBA-C3B6-4A16-89E1-2F64731CC7F3}"/>
              </a:ext>
            </a:extLst>
          </p:cNvPr>
          <p:cNvPicPr>
            <a:picLocks noGrp="1" noChangeAspect="1"/>
          </p:cNvPicPr>
          <p:nvPr>
            <p:ph idx="1"/>
          </p:nvPr>
        </p:nvPicPr>
        <p:blipFill>
          <a:blip r:embed="rId3"/>
          <a:stretch>
            <a:fillRect/>
          </a:stretch>
        </p:blipFill>
        <p:spPr>
          <a:xfrm>
            <a:off x="7947764" y="1728272"/>
            <a:ext cx="2854555" cy="3975103"/>
          </a:xfrm>
          <a:prstGeom prst="rect">
            <a:avLst/>
          </a:prstGeom>
        </p:spPr>
      </p:pic>
      <p:pic>
        <p:nvPicPr>
          <p:cNvPr id="5" name="Afbeelding 4">
            <a:extLst>
              <a:ext uri="{FF2B5EF4-FFF2-40B4-BE49-F238E27FC236}">
                <a16:creationId xmlns:a16="http://schemas.microsoft.com/office/drawing/2014/main" id="{87D6D10F-E483-47AB-AEBC-61862FC00890}"/>
              </a:ext>
            </a:extLst>
          </p:cNvPr>
          <p:cNvPicPr>
            <a:picLocks noChangeAspect="1"/>
          </p:cNvPicPr>
          <p:nvPr/>
        </p:nvPicPr>
        <p:blipFill rotWithShape="1">
          <a:blip r:embed="rId4"/>
          <a:srcRect l="8869"/>
          <a:stretch/>
        </p:blipFill>
        <p:spPr>
          <a:xfrm>
            <a:off x="573437" y="1728273"/>
            <a:ext cx="6425864" cy="3975103"/>
          </a:xfrm>
          <a:prstGeom prst="rect">
            <a:avLst/>
          </a:prstGeom>
        </p:spPr>
      </p:pic>
      <p:sp>
        <p:nvSpPr>
          <p:cNvPr id="7" name="Titel 1">
            <a:extLst>
              <a:ext uri="{FF2B5EF4-FFF2-40B4-BE49-F238E27FC236}">
                <a16:creationId xmlns:a16="http://schemas.microsoft.com/office/drawing/2014/main" id="{DADD216E-B9C2-49AD-8A03-D50757531B56}"/>
              </a:ext>
            </a:extLst>
          </p:cNvPr>
          <p:cNvSpPr>
            <a:spLocks noGrp="1"/>
          </p:cNvSpPr>
          <p:nvPr>
            <p:ph type="title"/>
          </p:nvPr>
        </p:nvSpPr>
        <p:spPr>
          <a:xfrm>
            <a:off x="573437" y="405351"/>
            <a:ext cx="10108030" cy="1160403"/>
          </a:xfrm>
        </p:spPr>
        <p:txBody>
          <a:bodyPr/>
          <a:lstStyle/>
          <a:p>
            <a:pPr algn="ctr"/>
            <a:r>
              <a:rPr lang="nl-NL" sz="3200" dirty="0"/>
              <a:t>Wat zien we hier?</a:t>
            </a:r>
          </a:p>
        </p:txBody>
      </p:sp>
    </p:spTree>
    <p:extLst>
      <p:ext uri="{BB962C8B-B14F-4D97-AF65-F5344CB8AC3E}">
        <p14:creationId xmlns:p14="http://schemas.microsoft.com/office/powerpoint/2010/main" val="20357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F8F30-B2DB-419D-A007-3BC79E09A930}"/>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724437D5-3B06-4415-9660-7CE856FEBF97}"/>
              </a:ext>
            </a:extLst>
          </p:cNvPr>
          <p:cNvSpPr>
            <a:spLocks noGrp="1"/>
          </p:cNvSpPr>
          <p:nvPr>
            <p:ph idx="1"/>
          </p:nvPr>
        </p:nvSpPr>
        <p:spPr/>
        <p:txBody>
          <a:bodyPr/>
          <a:lstStyle/>
          <a:p>
            <a:r>
              <a:rPr lang="nl-NL" dirty="0"/>
              <a:t>Opstart </a:t>
            </a:r>
          </a:p>
          <a:p>
            <a:endParaRPr lang="nl-NL" dirty="0"/>
          </a:p>
          <a:p>
            <a:r>
              <a:rPr lang="nl-NL" dirty="0"/>
              <a:t>Wat weten we al?</a:t>
            </a:r>
          </a:p>
          <a:p>
            <a:endParaRPr lang="nl-NL" dirty="0"/>
          </a:p>
          <a:p>
            <a:r>
              <a:rPr lang="nl-NL" dirty="0"/>
              <a:t>H2 Droogstand, zorgkoeien en behandelen</a:t>
            </a:r>
          </a:p>
          <a:p>
            <a:endParaRPr lang="nl-NL" dirty="0"/>
          </a:p>
          <a:p>
            <a:r>
              <a:rPr lang="nl-NL" dirty="0"/>
              <a:t>Verwerking </a:t>
            </a:r>
          </a:p>
          <a:p>
            <a:endParaRPr lang="nl-NL" dirty="0"/>
          </a:p>
          <a:p>
            <a:r>
              <a:rPr lang="nl-NL" dirty="0"/>
              <a:t>Afsluiting</a:t>
            </a:r>
          </a:p>
          <a:p>
            <a:endParaRPr lang="nl-NL" dirty="0"/>
          </a:p>
          <a:p>
            <a:endParaRPr lang="nl-NL" dirty="0"/>
          </a:p>
          <a:p>
            <a:endParaRPr lang="nl-NL" dirty="0"/>
          </a:p>
        </p:txBody>
      </p:sp>
      <p:pic>
        <p:nvPicPr>
          <p:cNvPr id="4" name="Afbeelding 3">
            <a:extLst>
              <a:ext uri="{FF2B5EF4-FFF2-40B4-BE49-F238E27FC236}">
                <a16:creationId xmlns:a16="http://schemas.microsoft.com/office/drawing/2014/main" id="{84D117BE-05AF-4C64-B43D-6EF2660EDD4A}"/>
              </a:ext>
            </a:extLst>
          </p:cNvPr>
          <p:cNvPicPr>
            <a:picLocks noChangeAspect="1"/>
          </p:cNvPicPr>
          <p:nvPr/>
        </p:nvPicPr>
        <p:blipFill>
          <a:blip r:embed="rId2"/>
          <a:stretch>
            <a:fillRect/>
          </a:stretch>
        </p:blipFill>
        <p:spPr>
          <a:xfrm>
            <a:off x="6096000" y="1709738"/>
            <a:ext cx="6096000" cy="4067175"/>
          </a:xfrm>
          <a:prstGeom prst="rect">
            <a:avLst/>
          </a:prstGeom>
        </p:spPr>
      </p:pic>
    </p:spTree>
    <p:extLst>
      <p:ext uri="{BB962C8B-B14F-4D97-AF65-F5344CB8AC3E}">
        <p14:creationId xmlns:p14="http://schemas.microsoft.com/office/powerpoint/2010/main" val="395581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FDEEE-5342-4438-9D81-C8C6F9563597}"/>
              </a:ext>
            </a:extLst>
          </p:cNvPr>
          <p:cNvSpPr>
            <a:spLocks noGrp="1"/>
          </p:cNvSpPr>
          <p:nvPr>
            <p:ph type="title"/>
          </p:nvPr>
        </p:nvSpPr>
        <p:spPr>
          <a:xfrm>
            <a:off x="1611341" y="680247"/>
            <a:ext cx="10108030" cy="1160403"/>
          </a:xfrm>
        </p:spPr>
        <p:txBody>
          <a:bodyPr/>
          <a:lstStyle/>
          <a:p>
            <a:r>
              <a:rPr lang="nl-NL" dirty="0"/>
              <a:t>Het afkalfhok</a:t>
            </a:r>
            <a:br>
              <a:rPr lang="nl-NL" dirty="0"/>
            </a:br>
            <a:endParaRPr lang="nl-NL" dirty="0"/>
          </a:p>
        </p:txBody>
      </p:sp>
      <p:pic>
        <p:nvPicPr>
          <p:cNvPr id="4" name="Tijdelijke aanduiding voor inhoud 3">
            <a:extLst>
              <a:ext uri="{FF2B5EF4-FFF2-40B4-BE49-F238E27FC236}">
                <a16:creationId xmlns:a16="http://schemas.microsoft.com/office/drawing/2014/main" id="{BD2DB596-FF4C-4F71-BC01-4F452278947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022560" y="2216682"/>
            <a:ext cx="4696811" cy="2942255"/>
          </a:xfrm>
          <a:prstGeom prst="rect">
            <a:avLst/>
          </a:prstGeom>
        </p:spPr>
      </p:pic>
      <p:sp>
        <p:nvSpPr>
          <p:cNvPr id="5" name="Tekstvak 4">
            <a:extLst>
              <a:ext uri="{FF2B5EF4-FFF2-40B4-BE49-F238E27FC236}">
                <a16:creationId xmlns:a16="http://schemas.microsoft.com/office/drawing/2014/main" id="{563B162D-2DAF-4A2E-B122-B7393BBFAAFD}"/>
              </a:ext>
            </a:extLst>
          </p:cNvPr>
          <p:cNvSpPr txBox="1"/>
          <p:nvPr/>
        </p:nvSpPr>
        <p:spPr>
          <a:xfrm>
            <a:off x="8371737" y="5149334"/>
            <a:ext cx="5393410" cy="369332"/>
          </a:xfrm>
          <a:prstGeom prst="rect">
            <a:avLst/>
          </a:prstGeom>
          <a:noFill/>
        </p:spPr>
        <p:txBody>
          <a:bodyPr wrap="square" rtlCol="0">
            <a:spAutoFit/>
          </a:bodyPr>
          <a:lstStyle/>
          <a:p>
            <a:r>
              <a:rPr lang="nl-NL" i="1" dirty="0"/>
              <a:t>Wat valt hier op? </a:t>
            </a:r>
          </a:p>
        </p:txBody>
      </p:sp>
      <p:sp>
        <p:nvSpPr>
          <p:cNvPr id="7" name="Tekstvak 6">
            <a:extLst>
              <a:ext uri="{FF2B5EF4-FFF2-40B4-BE49-F238E27FC236}">
                <a16:creationId xmlns:a16="http://schemas.microsoft.com/office/drawing/2014/main" id="{A58154E6-9A4D-4394-B5D9-316EB7EF48DC}"/>
              </a:ext>
            </a:extLst>
          </p:cNvPr>
          <p:cNvSpPr txBox="1"/>
          <p:nvPr/>
        </p:nvSpPr>
        <p:spPr>
          <a:xfrm>
            <a:off x="728420" y="2216682"/>
            <a:ext cx="5367580" cy="2031325"/>
          </a:xfrm>
          <a:prstGeom prst="rect">
            <a:avLst/>
          </a:prstGeom>
          <a:noFill/>
        </p:spPr>
        <p:txBody>
          <a:bodyPr wrap="square" rtlCol="0">
            <a:spAutoFit/>
          </a:bodyPr>
          <a:lstStyle/>
          <a:p>
            <a:r>
              <a:rPr lang="nl-NL" b="1" dirty="0"/>
              <a:t>Waar moet volgens jullie een afkalfhok aan voldoen? </a:t>
            </a:r>
          </a:p>
          <a:p>
            <a:endParaRPr lang="nl-NL" b="1" dirty="0"/>
          </a:p>
          <a:p>
            <a:endParaRPr lang="nl-NL" dirty="0"/>
          </a:p>
          <a:p>
            <a:endParaRPr lang="nl-NL" dirty="0"/>
          </a:p>
          <a:p>
            <a:endParaRPr lang="nl-NL" dirty="0"/>
          </a:p>
          <a:p>
            <a:pPr marL="285750" indent="-285750">
              <a:buFont typeface="Arial" panose="020B0604020202020204" pitchFamily="34" charset="0"/>
              <a:buChar char="•"/>
            </a:pPr>
            <a:endParaRPr lang="nl-NL" dirty="0"/>
          </a:p>
        </p:txBody>
      </p:sp>
      <p:pic>
        <p:nvPicPr>
          <p:cNvPr id="8" name="Afbeelding 7">
            <a:extLst>
              <a:ext uri="{FF2B5EF4-FFF2-40B4-BE49-F238E27FC236}">
                <a16:creationId xmlns:a16="http://schemas.microsoft.com/office/drawing/2014/main" id="{CC751644-8E48-4096-9AF9-EF8650F4DEFC}"/>
              </a:ext>
            </a:extLst>
          </p:cNvPr>
          <p:cNvPicPr>
            <a:picLocks noChangeAspect="1"/>
          </p:cNvPicPr>
          <p:nvPr/>
        </p:nvPicPr>
        <p:blipFill>
          <a:blip r:embed="rId3"/>
          <a:stretch>
            <a:fillRect/>
          </a:stretch>
        </p:blipFill>
        <p:spPr>
          <a:xfrm>
            <a:off x="0" y="4983480"/>
            <a:ext cx="6096000" cy="1874520"/>
          </a:xfrm>
          <a:prstGeom prst="rect">
            <a:avLst/>
          </a:prstGeom>
        </p:spPr>
      </p:pic>
    </p:spTree>
    <p:extLst>
      <p:ext uri="{BB962C8B-B14F-4D97-AF65-F5344CB8AC3E}">
        <p14:creationId xmlns:p14="http://schemas.microsoft.com/office/powerpoint/2010/main" val="173087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BBD32-9FF7-4BEB-A04F-6FE6EFDF3AE1}"/>
              </a:ext>
            </a:extLst>
          </p:cNvPr>
          <p:cNvSpPr>
            <a:spLocks noGrp="1"/>
          </p:cNvSpPr>
          <p:nvPr>
            <p:ph type="title"/>
          </p:nvPr>
        </p:nvSpPr>
        <p:spPr>
          <a:xfrm>
            <a:off x="371476" y="296863"/>
            <a:ext cx="11820524" cy="1160403"/>
          </a:xfrm>
        </p:spPr>
        <p:txBody>
          <a:bodyPr/>
          <a:lstStyle/>
          <a:p>
            <a:r>
              <a:rPr lang="nl-NL" sz="3200" dirty="0"/>
              <a:t>Mogelijkheden voor afkalven (zie </a:t>
            </a:r>
            <a:r>
              <a:rPr lang="nl-NL" sz="3200" dirty="0" err="1"/>
              <a:t>blz</a:t>
            </a:r>
            <a:r>
              <a:rPr lang="nl-NL" sz="3200" dirty="0"/>
              <a:t> 23 ) </a:t>
            </a:r>
          </a:p>
        </p:txBody>
      </p:sp>
      <p:pic>
        <p:nvPicPr>
          <p:cNvPr id="6" name="Tijdelijke aanduiding voor inhoud 5">
            <a:extLst>
              <a:ext uri="{FF2B5EF4-FFF2-40B4-BE49-F238E27FC236}">
                <a16:creationId xmlns:a16="http://schemas.microsoft.com/office/drawing/2014/main" id="{13233D2C-F8BC-4CEA-8F28-A7ABD9379131}"/>
              </a:ext>
            </a:extLst>
          </p:cNvPr>
          <p:cNvPicPr>
            <a:picLocks noGrp="1" noChangeAspect="1"/>
          </p:cNvPicPr>
          <p:nvPr>
            <p:ph idx="1"/>
          </p:nvPr>
        </p:nvPicPr>
        <p:blipFill>
          <a:blip r:embed="rId2"/>
          <a:stretch>
            <a:fillRect/>
          </a:stretch>
        </p:blipFill>
        <p:spPr>
          <a:xfrm>
            <a:off x="371475" y="1457266"/>
            <a:ext cx="5385975" cy="2550341"/>
          </a:xfrm>
          <a:prstGeom prst="rect">
            <a:avLst/>
          </a:prstGeom>
        </p:spPr>
      </p:pic>
      <p:pic>
        <p:nvPicPr>
          <p:cNvPr id="7" name="Afbeelding 6">
            <a:extLst>
              <a:ext uri="{FF2B5EF4-FFF2-40B4-BE49-F238E27FC236}">
                <a16:creationId xmlns:a16="http://schemas.microsoft.com/office/drawing/2014/main" id="{1253273F-31CA-4E21-AA8D-D4FB0105B698}"/>
              </a:ext>
            </a:extLst>
          </p:cNvPr>
          <p:cNvPicPr>
            <a:picLocks noChangeAspect="1"/>
          </p:cNvPicPr>
          <p:nvPr/>
        </p:nvPicPr>
        <p:blipFill>
          <a:blip r:embed="rId3"/>
          <a:stretch>
            <a:fillRect/>
          </a:stretch>
        </p:blipFill>
        <p:spPr>
          <a:xfrm>
            <a:off x="6096000" y="1457266"/>
            <a:ext cx="5990030" cy="2580913"/>
          </a:xfrm>
          <a:prstGeom prst="rect">
            <a:avLst/>
          </a:prstGeom>
        </p:spPr>
      </p:pic>
      <p:pic>
        <p:nvPicPr>
          <p:cNvPr id="8" name="Afbeelding 7">
            <a:extLst>
              <a:ext uri="{FF2B5EF4-FFF2-40B4-BE49-F238E27FC236}">
                <a16:creationId xmlns:a16="http://schemas.microsoft.com/office/drawing/2014/main" id="{59522ED0-5522-4D67-94C8-6638827014D2}"/>
              </a:ext>
            </a:extLst>
          </p:cNvPr>
          <p:cNvPicPr>
            <a:picLocks noChangeAspect="1"/>
          </p:cNvPicPr>
          <p:nvPr/>
        </p:nvPicPr>
        <p:blipFill rotWithShape="1">
          <a:blip r:embed="rId4"/>
          <a:srcRect b="22031"/>
          <a:stretch/>
        </p:blipFill>
        <p:spPr>
          <a:xfrm>
            <a:off x="3707404" y="4190204"/>
            <a:ext cx="4467225" cy="2421059"/>
          </a:xfrm>
          <a:prstGeom prst="rect">
            <a:avLst/>
          </a:prstGeom>
        </p:spPr>
      </p:pic>
    </p:spTree>
    <p:extLst>
      <p:ext uri="{BB962C8B-B14F-4D97-AF65-F5344CB8AC3E}">
        <p14:creationId xmlns:p14="http://schemas.microsoft.com/office/powerpoint/2010/main" val="1198195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F1941-D770-4875-82A3-D34C65F688C5}"/>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EE948B9F-3F23-4B06-87D1-9F654FB8B315}"/>
              </a:ext>
            </a:extLst>
          </p:cNvPr>
          <p:cNvSpPr>
            <a:spLocks noGrp="1"/>
          </p:cNvSpPr>
          <p:nvPr>
            <p:ph idx="1"/>
          </p:nvPr>
        </p:nvSpPr>
        <p:spPr/>
        <p:txBody>
          <a:bodyPr/>
          <a:lstStyle/>
          <a:p>
            <a:endParaRPr lang="nl-NL" dirty="0"/>
          </a:p>
          <a:p>
            <a:r>
              <a:rPr lang="nl-NL" dirty="0"/>
              <a:t>Theorievragen: </a:t>
            </a:r>
          </a:p>
          <a:p>
            <a:endParaRPr lang="nl-NL" dirty="0"/>
          </a:p>
          <a:p>
            <a:pPr lvl="1"/>
            <a:r>
              <a:rPr lang="nl-NL" dirty="0"/>
              <a:t>Theorievragen 1 </a:t>
            </a:r>
          </a:p>
          <a:p>
            <a:pPr lvl="1"/>
            <a:r>
              <a:rPr lang="nl-NL" dirty="0"/>
              <a:t>Theorievragen 2</a:t>
            </a:r>
          </a:p>
          <a:p>
            <a:endParaRPr lang="nl-NL" dirty="0"/>
          </a:p>
          <a:p>
            <a:r>
              <a:rPr lang="nl-NL" dirty="0"/>
              <a:t>Opdrachten gezamenlijk na bespreken</a:t>
            </a:r>
          </a:p>
          <a:p>
            <a:endParaRPr lang="nl-NL" dirty="0"/>
          </a:p>
          <a:p>
            <a:endParaRPr lang="nl-NL" dirty="0"/>
          </a:p>
          <a:p>
            <a:endParaRPr lang="nl-NL" dirty="0"/>
          </a:p>
          <a:p>
            <a:endParaRPr lang="nl-NL" dirty="0"/>
          </a:p>
          <a:p>
            <a:endParaRPr lang="nl-NL" dirty="0"/>
          </a:p>
        </p:txBody>
      </p:sp>
      <p:pic>
        <p:nvPicPr>
          <p:cNvPr id="4" name="Afbeelding 3">
            <a:extLst>
              <a:ext uri="{FF2B5EF4-FFF2-40B4-BE49-F238E27FC236}">
                <a16:creationId xmlns:a16="http://schemas.microsoft.com/office/drawing/2014/main" id="{50591272-9993-49C5-B4D8-040555CDC5BB}"/>
              </a:ext>
            </a:extLst>
          </p:cNvPr>
          <p:cNvPicPr>
            <a:picLocks noChangeAspect="1"/>
          </p:cNvPicPr>
          <p:nvPr/>
        </p:nvPicPr>
        <p:blipFill>
          <a:blip r:embed="rId2"/>
          <a:stretch>
            <a:fillRect/>
          </a:stretch>
        </p:blipFill>
        <p:spPr>
          <a:xfrm>
            <a:off x="4900612" y="4214812"/>
            <a:ext cx="2390775" cy="1914525"/>
          </a:xfrm>
          <a:prstGeom prst="rect">
            <a:avLst/>
          </a:prstGeom>
        </p:spPr>
      </p:pic>
    </p:spTree>
    <p:extLst>
      <p:ext uri="{BB962C8B-B14F-4D97-AF65-F5344CB8AC3E}">
        <p14:creationId xmlns:p14="http://schemas.microsoft.com/office/powerpoint/2010/main" val="131019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08929-8507-485F-B191-F02645127CE1}"/>
              </a:ext>
            </a:extLst>
          </p:cNvPr>
          <p:cNvSpPr>
            <a:spLocks noGrp="1"/>
          </p:cNvSpPr>
          <p:nvPr>
            <p:ph type="title"/>
          </p:nvPr>
        </p:nvSpPr>
        <p:spPr/>
        <p:txBody>
          <a:bodyPr/>
          <a:lstStyle/>
          <a:p>
            <a:r>
              <a:rPr lang="nl-NL" dirty="0"/>
              <a:t>Volgende week</a:t>
            </a:r>
          </a:p>
        </p:txBody>
      </p:sp>
      <p:sp>
        <p:nvSpPr>
          <p:cNvPr id="3" name="Tijdelijke aanduiding voor inhoud 2">
            <a:extLst>
              <a:ext uri="{FF2B5EF4-FFF2-40B4-BE49-F238E27FC236}">
                <a16:creationId xmlns:a16="http://schemas.microsoft.com/office/drawing/2014/main" id="{2B9D105B-5B43-4194-AAD0-DC4ADC979CBC}"/>
              </a:ext>
            </a:extLst>
          </p:cNvPr>
          <p:cNvSpPr>
            <a:spLocks noGrp="1"/>
          </p:cNvSpPr>
          <p:nvPr>
            <p:ph idx="1"/>
          </p:nvPr>
        </p:nvSpPr>
        <p:spPr/>
        <p:txBody>
          <a:bodyPr/>
          <a:lstStyle/>
          <a:p>
            <a:r>
              <a:rPr lang="nl-NL" dirty="0"/>
              <a:t>Hoofdstuk 3 Afkalven</a:t>
            </a:r>
          </a:p>
          <a:p>
            <a:endParaRPr lang="nl-NL" dirty="0"/>
          </a:p>
          <a:p>
            <a:endParaRPr lang="nl-NL" dirty="0"/>
          </a:p>
          <a:p>
            <a:endParaRPr lang="nl-NL" dirty="0"/>
          </a:p>
        </p:txBody>
      </p:sp>
    </p:spTree>
    <p:extLst>
      <p:ext uri="{BB962C8B-B14F-4D97-AF65-F5344CB8AC3E}">
        <p14:creationId xmlns:p14="http://schemas.microsoft.com/office/powerpoint/2010/main" val="139627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A5EEB-D4C0-40EC-97F3-DAEA6611BED8}"/>
              </a:ext>
            </a:extLst>
          </p:cNvPr>
          <p:cNvSpPr>
            <a:spLocks noGrp="1"/>
          </p:cNvSpPr>
          <p:nvPr>
            <p:ph type="title"/>
          </p:nvPr>
        </p:nvSpPr>
        <p:spPr/>
        <p:txBody>
          <a:bodyPr/>
          <a:lstStyle/>
          <a:p>
            <a:r>
              <a:rPr lang="nl-NL" dirty="0"/>
              <a:t>Studiewijzer ‘van droogstand  naar jongvee’</a:t>
            </a:r>
          </a:p>
        </p:txBody>
      </p:sp>
      <p:sp>
        <p:nvSpPr>
          <p:cNvPr id="3" name="Tijdelijke aanduiding voor inhoud 2">
            <a:extLst>
              <a:ext uri="{FF2B5EF4-FFF2-40B4-BE49-F238E27FC236}">
                <a16:creationId xmlns:a16="http://schemas.microsoft.com/office/drawing/2014/main" id="{30C1964E-79F3-4370-BBC9-71C6C1675894}"/>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7EC0BC00-7569-4F09-86CD-BC0A5CC8506A}"/>
              </a:ext>
            </a:extLst>
          </p:cNvPr>
          <p:cNvPicPr>
            <a:picLocks noChangeAspect="1"/>
          </p:cNvPicPr>
          <p:nvPr/>
        </p:nvPicPr>
        <p:blipFill rotWithShape="1">
          <a:blip r:embed="rId2"/>
          <a:srcRect r="33246"/>
          <a:stretch/>
        </p:blipFill>
        <p:spPr>
          <a:xfrm>
            <a:off x="3237598" y="1457266"/>
            <a:ext cx="4375786" cy="5297595"/>
          </a:xfrm>
          <a:prstGeom prst="rect">
            <a:avLst/>
          </a:prstGeom>
          <a:ln>
            <a:solidFill>
              <a:schemeClr val="tx1"/>
            </a:solidFill>
          </a:ln>
        </p:spPr>
      </p:pic>
    </p:spTree>
    <p:extLst>
      <p:ext uri="{BB962C8B-B14F-4D97-AF65-F5344CB8AC3E}">
        <p14:creationId xmlns:p14="http://schemas.microsoft.com/office/powerpoint/2010/main" val="277155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F79E-8C2C-46F4-90E5-88543E493A60}"/>
              </a:ext>
            </a:extLst>
          </p:cNvPr>
          <p:cNvSpPr>
            <a:spLocks noGrp="1"/>
          </p:cNvSpPr>
          <p:nvPr>
            <p:ph type="title"/>
          </p:nvPr>
        </p:nvSpPr>
        <p:spPr/>
        <p:txBody>
          <a:bodyPr/>
          <a:lstStyle/>
          <a:p>
            <a:r>
              <a:rPr lang="nl-NL" dirty="0"/>
              <a:t>Opstart</a:t>
            </a:r>
          </a:p>
        </p:txBody>
      </p:sp>
      <p:pic>
        <p:nvPicPr>
          <p:cNvPr id="4" name="Tijdelijke aanduiding voor inhoud 3">
            <a:extLst>
              <a:ext uri="{FF2B5EF4-FFF2-40B4-BE49-F238E27FC236}">
                <a16:creationId xmlns:a16="http://schemas.microsoft.com/office/drawing/2014/main" id="{218EFA5B-2A41-4F46-B066-4E5587640FB0}"/>
              </a:ext>
            </a:extLst>
          </p:cNvPr>
          <p:cNvPicPr>
            <a:picLocks noGrp="1" noChangeAspect="1"/>
          </p:cNvPicPr>
          <p:nvPr>
            <p:ph idx="1"/>
          </p:nvPr>
        </p:nvPicPr>
        <p:blipFill>
          <a:blip r:embed="rId2"/>
          <a:stretch>
            <a:fillRect/>
          </a:stretch>
        </p:blipFill>
        <p:spPr>
          <a:xfrm>
            <a:off x="170134" y="1701104"/>
            <a:ext cx="3456986" cy="1944113"/>
          </a:xfrm>
          <a:prstGeom prst="rect">
            <a:avLst/>
          </a:prstGeom>
        </p:spPr>
      </p:pic>
      <p:pic>
        <p:nvPicPr>
          <p:cNvPr id="5" name="Afbeelding 4">
            <a:extLst>
              <a:ext uri="{FF2B5EF4-FFF2-40B4-BE49-F238E27FC236}">
                <a16:creationId xmlns:a16="http://schemas.microsoft.com/office/drawing/2014/main" id="{8F2A6197-B861-4A7C-A318-A12FCBC1F255}"/>
              </a:ext>
            </a:extLst>
          </p:cNvPr>
          <p:cNvPicPr>
            <a:picLocks noChangeAspect="1"/>
          </p:cNvPicPr>
          <p:nvPr/>
        </p:nvPicPr>
        <p:blipFill>
          <a:blip r:embed="rId3"/>
          <a:stretch>
            <a:fillRect/>
          </a:stretch>
        </p:blipFill>
        <p:spPr>
          <a:xfrm>
            <a:off x="4527526" y="1700661"/>
            <a:ext cx="3456986" cy="1944555"/>
          </a:xfrm>
          <a:prstGeom prst="rect">
            <a:avLst/>
          </a:prstGeom>
        </p:spPr>
      </p:pic>
      <p:pic>
        <p:nvPicPr>
          <p:cNvPr id="6" name="Afbeelding 5">
            <a:extLst>
              <a:ext uri="{FF2B5EF4-FFF2-40B4-BE49-F238E27FC236}">
                <a16:creationId xmlns:a16="http://schemas.microsoft.com/office/drawing/2014/main" id="{124673B7-F14C-4B17-9F85-0BBC1937C66B}"/>
              </a:ext>
            </a:extLst>
          </p:cNvPr>
          <p:cNvPicPr>
            <a:picLocks noChangeAspect="1"/>
          </p:cNvPicPr>
          <p:nvPr/>
        </p:nvPicPr>
        <p:blipFill>
          <a:blip r:embed="rId4"/>
          <a:stretch>
            <a:fillRect/>
          </a:stretch>
        </p:blipFill>
        <p:spPr>
          <a:xfrm>
            <a:off x="8884919" y="1700661"/>
            <a:ext cx="3141225" cy="1944112"/>
          </a:xfrm>
          <a:prstGeom prst="rect">
            <a:avLst/>
          </a:prstGeom>
        </p:spPr>
      </p:pic>
      <p:pic>
        <p:nvPicPr>
          <p:cNvPr id="7" name="Afbeelding 6">
            <a:extLst>
              <a:ext uri="{FF2B5EF4-FFF2-40B4-BE49-F238E27FC236}">
                <a16:creationId xmlns:a16="http://schemas.microsoft.com/office/drawing/2014/main" id="{414E8C8C-C013-463E-BE6E-EA6184BFCC8A}"/>
              </a:ext>
            </a:extLst>
          </p:cNvPr>
          <p:cNvPicPr>
            <a:picLocks noChangeAspect="1"/>
          </p:cNvPicPr>
          <p:nvPr/>
        </p:nvPicPr>
        <p:blipFill>
          <a:blip r:embed="rId5"/>
          <a:stretch>
            <a:fillRect/>
          </a:stretch>
        </p:blipFill>
        <p:spPr>
          <a:xfrm>
            <a:off x="170134" y="4169812"/>
            <a:ext cx="3456986" cy="1974167"/>
          </a:xfrm>
          <a:prstGeom prst="rect">
            <a:avLst/>
          </a:prstGeom>
        </p:spPr>
      </p:pic>
      <p:pic>
        <p:nvPicPr>
          <p:cNvPr id="8" name="Afbeelding 7">
            <a:extLst>
              <a:ext uri="{FF2B5EF4-FFF2-40B4-BE49-F238E27FC236}">
                <a16:creationId xmlns:a16="http://schemas.microsoft.com/office/drawing/2014/main" id="{8D01508A-EEFA-4B3E-9732-582579621FA8}"/>
              </a:ext>
            </a:extLst>
          </p:cNvPr>
          <p:cNvPicPr>
            <a:picLocks noChangeAspect="1"/>
          </p:cNvPicPr>
          <p:nvPr/>
        </p:nvPicPr>
        <p:blipFill>
          <a:blip r:embed="rId6"/>
          <a:stretch>
            <a:fillRect/>
          </a:stretch>
        </p:blipFill>
        <p:spPr>
          <a:xfrm>
            <a:off x="4527526" y="4169812"/>
            <a:ext cx="3456986" cy="1983592"/>
          </a:xfrm>
          <a:prstGeom prst="rect">
            <a:avLst/>
          </a:prstGeom>
        </p:spPr>
      </p:pic>
      <p:pic>
        <p:nvPicPr>
          <p:cNvPr id="9" name="Afbeelding 8">
            <a:extLst>
              <a:ext uri="{FF2B5EF4-FFF2-40B4-BE49-F238E27FC236}">
                <a16:creationId xmlns:a16="http://schemas.microsoft.com/office/drawing/2014/main" id="{6B0E0278-206D-4B3F-B3AA-A1C2FEE8709D}"/>
              </a:ext>
            </a:extLst>
          </p:cNvPr>
          <p:cNvPicPr>
            <a:picLocks noChangeAspect="1"/>
          </p:cNvPicPr>
          <p:nvPr/>
        </p:nvPicPr>
        <p:blipFill>
          <a:blip r:embed="rId7"/>
          <a:stretch>
            <a:fillRect/>
          </a:stretch>
        </p:blipFill>
        <p:spPr>
          <a:xfrm>
            <a:off x="8884919" y="4179237"/>
            <a:ext cx="3136947" cy="1974167"/>
          </a:xfrm>
          <a:prstGeom prst="rect">
            <a:avLst/>
          </a:prstGeom>
        </p:spPr>
      </p:pic>
      <p:cxnSp>
        <p:nvCxnSpPr>
          <p:cNvPr id="11" name="Rechte verbindingslijn met pijl 10">
            <a:extLst>
              <a:ext uri="{FF2B5EF4-FFF2-40B4-BE49-F238E27FC236}">
                <a16:creationId xmlns:a16="http://schemas.microsoft.com/office/drawing/2014/main" id="{2A70281E-932C-47FE-AA7A-4E1CDF783BBD}"/>
              </a:ext>
            </a:extLst>
          </p:cNvPr>
          <p:cNvCxnSpPr/>
          <p:nvPr/>
        </p:nvCxnSpPr>
        <p:spPr>
          <a:xfrm>
            <a:off x="3718560" y="2672717"/>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7949CDA2-34B4-4E5D-94D7-50B35E1BC89C}"/>
              </a:ext>
            </a:extLst>
          </p:cNvPr>
          <p:cNvCxnSpPr/>
          <p:nvPr/>
        </p:nvCxnSpPr>
        <p:spPr>
          <a:xfrm>
            <a:off x="3718560" y="5022344"/>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F113AF6F-A2D2-43EF-846C-C81D6D895650}"/>
              </a:ext>
            </a:extLst>
          </p:cNvPr>
          <p:cNvCxnSpPr/>
          <p:nvPr/>
        </p:nvCxnSpPr>
        <p:spPr>
          <a:xfrm>
            <a:off x="8044223" y="2635381"/>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E577750-1685-43E4-928B-99ED43F0BBD3}"/>
              </a:ext>
            </a:extLst>
          </p:cNvPr>
          <p:cNvCxnSpPr/>
          <p:nvPr/>
        </p:nvCxnSpPr>
        <p:spPr>
          <a:xfrm>
            <a:off x="8103934" y="5150039"/>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2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3"/>
            <a:ext cx="5645148" cy="1160403"/>
          </a:xfrm>
        </p:spPr>
        <p:txBody>
          <a:bodyPr anchor="t">
            <a:normAutofit/>
          </a:bodyPr>
          <a:lstStyle/>
          <a:p>
            <a:r>
              <a:rPr lang="nl-NL" dirty="0"/>
              <a:t>H1: Wat is het doel van de droogstand? </a:t>
            </a:r>
          </a:p>
        </p:txBody>
      </p:sp>
      <p:sp>
        <p:nvSpPr>
          <p:cNvPr id="3" name="Tijdelijke aanduiding voor inhoud 2"/>
          <p:cNvSpPr>
            <a:spLocks noGrp="1"/>
          </p:cNvSpPr>
          <p:nvPr>
            <p:ph idx="1"/>
          </p:nvPr>
        </p:nvSpPr>
        <p:spPr>
          <a:xfrm>
            <a:off x="371475" y="1709738"/>
            <a:ext cx="5645149" cy="4419599"/>
          </a:xfrm>
        </p:spPr>
        <p:txBody>
          <a:bodyPr>
            <a:normAutofit/>
          </a:bodyPr>
          <a:lstStyle/>
          <a:p>
            <a:pPr>
              <a:lnSpc>
                <a:spcPct val="90000"/>
              </a:lnSpc>
            </a:pPr>
            <a:r>
              <a:rPr lang="nl-NL"/>
              <a:t>Uierweefsel vernieuwt zich</a:t>
            </a:r>
          </a:p>
          <a:p>
            <a:pPr lvl="1">
              <a:lnSpc>
                <a:spcPct val="90000"/>
              </a:lnSpc>
            </a:pPr>
            <a:r>
              <a:rPr lang="nl-NL" sz="3000"/>
              <a:t>Duur 5-6 weken</a:t>
            </a:r>
          </a:p>
          <a:p>
            <a:pPr lvl="1">
              <a:lnSpc>
                <a:spcPct val="90000"/>
              </a:lnSpc>
            </a:pPr>
            <a:endParaRPr lang="nl-NL" sz="3000"/>
          </a:p>
          <a:p>
            <a:pPr>
              <a:lnSpc>
                <a:spcPct val="90000"/>
              </a:lnSpc>
            </a:pPr>
            <a:r>
              <a:rPr lang="nl-NL"/>
              <a:t>Hoog </a:t>
            </a:r>
            <a:r>
              <a:rPr lang="nl-NL" err="1"/>
              <a:t>celgetal</a:t>
            </a:r>
            <a:r>
              <a:rPr lang="nl-NL"/>
              <a:t> behandelen met antibiotica</a:t>
            </a:r>
          </a:p>
          <a:p>
            <a:pPr lvl="1">
              <a:lnSpc>
                <a:spcPct val="90000"/>
              </a:lnSpc>
            </a:pPr>
            <a:r>
              <a:rPr lang="nl-NL" sz="3000"/>
              <a:t>Duur 4-6-8 weken</a:t>
            </a:r>
          </a:p>
          <a:p>
            <a:pPr lvl="1">
              <a:lnSpc>
                <a:spcPct val="90000"/>
              </a:lnSpc>
            </a:pPr>
            <a:endParaRPr lang="nl-NL" sz="3000"/>
          </a:p>
          <a:p>
            <a:pPr>
              <a:lnSpc>
                <a:spcPct val="90000"/>
              </a:lnSpc>
            </a:pPr>
            <a:r>
              <a:rPr lang="nl-NL"/>
              <a:t>Conditie op peil houden</a:t>
            </a:r>
          </a:p>
        </p:txBody>
      </p:sp>
      <p:pic>
        <p:nvPicPr>
          <p:cNvPr id="4" name="Afbeelding 3">
            <a:extLst>
              <a:ext uri="{FF2B5EF4-FFF2-40B4-BE49-F238E27FC236}">
                <a16:creationId xmlns:a16="http://schemas.microsoft.com/office/drawing/2014/main" id="{60E45E17-A0FC-4341-A090-87EBD68DF60A}"/>
              </a:ext>
            </a:extLst>
          </p:cNvPr>
          <p:cNvPicPr>
            <a:picLocks noChangeAspect="1"/>
          </p:cNvPicPr>
          <p:nvPr/>
        </p:nvPicPr>
        <p:blipFill rotWithShape="1">
          <a:blip r:embed="rId2"/>
          <a:srcRect l="8870" r="36298"/>
          <a:stretch/>
        </p:blipFill>
        <p:spPr>
          <a:xfrm>
            <a:off x="6175377" y="10"/>
            <a:ext cx="6016622" cy="6857990"/>
          </a:xfrm>
          <a:prstGeom prst="rect">
            <a:avLst/>
          </a:prstGeom>
          <a:noFill/>
        </p:spPr>
      </p:pic>
      <p:sp>
        <p:nvSpPr>
          <p:cNvPr id="9" name="Text Placeholder 4">
            <a:extLst>
              <a:ext uri="{FF2B5EF4-FFF2-40B4-BE49-F238E27FC236}">
                <a16:creationId xmlns:a16="http://schemas.microsoft.com/office/drawing/2014/main" id="{284BD78E-FB97-1288-0401-0BACD48E2A5D}"/>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17648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goede droogstand begint met:</a:t>
            </a:r>
          </a:p>
        </p:txBody>
      </p:sp>
      <p:sp>
        <p:nvSpPr>
          <p:cNvPr id="3" name="Tijdelijke aanduiding voor inhoud 2"/>
          <p:cNvSpPr>
            <a:spLocks noGrp="1"/>
          </p:cNvSpPr>
          <p:nvPr>
            <p:ph sz="quarter" idx="1"/>
          </p:nvPr>
        </p:nvSpPr>
        <p:spPr>
          <a:xfrm>
            <a:off x="371476" y="1457266"/>
            <a:ext cx="11449050" cy="4419599"/>
          </a:xfrm>
        </p:spPr>
        <p:txBody>
          <a:bodyPr/>
          <a:lstStyle/>
          <a:p>
            <a:r>
              <a:rPr lang="nl-NL"/>
              <a:t>Sturen van conditie tijdens de lactatie</a:t>
            </a:r>
          </a:p>
          <a:p>
            <a:pPr lvl="1"/>
            <a:r>
              <a:rPr lang="nl-NL"/>
              <a:t>Geen ziekteproblemen</a:t>
            </a:r>
          </a:p>
          <a:p>
            <a:pPr lvl="1"/>
            <a:r>
              <a:rPr lang="nl-NL"/>
              <a:t>Vlot drachtig worden</a:t>
            </a:r>
          </a:p>
          <a:p>
            <a:pPr lvl="1"/>
            <a:r>
              <a:rPr lang="nl-NL"/>
              <a:t>Voeren op basis van conditiescore</a:t>
            </a:r>
          </a:p>
          <a:p>
            <a:pPr lvl="1"/>
            <a:r>
              <a:rPr lang="nl-NL"/>
              <a:t>Voeren op basis van melkproductie</a:t>
            </a:r>
          </a:p>
          <a:p>
            <a:pPr lvl="1"/>
            <a:r>
              <a:rPr lang="nl-NL"/>
              <a:t>Koe moet zo min mogelijk melk geven op de dag van droogzetten</a:t>
            </a:r>
          </a:p>
          <a:p>
            <a:pPr lvl="1"/>
            <a:endParaRPr lang="nl-NL"/>
          </a:p>
          <a:p>
            <a:pPr marL="432000" lvl="2" indent="0" algn="ctr">
              <a:buNone/>
            </a:pPr>
            <a:r>
              <a:rPr lang="nl-NL" sz="2000" b="1"/>
              <a:t>Wat is score 2 en wat is score 4? </a:t>
            </a:r>
          </a:p>
          <a:p>
            <a:pPr lvl="1"/>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789" y="4179522"/>
            <a:ext cx="749842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04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Groepen in droogstand</a:t>
            </a:r>
          </a:p>
        </p:txBody>
      </p:sp>
      <p:sp>
        <p:nvSpPr>
          <p:cNvPr id="3" name="Tijdelijke aanduiding voor inhoud 2"/>
          <p:cNvSpPr>
            <a:spLocks noGrp="1"/>
          </p:cNvSpPr>
          <p:nvPr>
            <p:ph sz="quarter" idx="1"/>
          </p:nvPr>
        </p:nvSpPr>
        <p:spPr/>
        <p:txBody>
          <a:bodyPr/>
          <a:lstStyle/>
          <a:p>
            <a:r>
              <a:rPr lang="nl-NL" b="1" dirty="0"/>
              <a:t>Opdrooggroep</a:t>
            </a:r>
          </a:p>
          <a:p>
            <a:endParaRPr lang="nl-NL" b="1" dirty="0"/>
          </a:p>
          <a:p>
            <a:r>
              <a:rPr lang="nl-NL" dirty="0"/>
              <a:t>Far off-groep</a:t>
            </a:r>
          </a:p>
          <a:p>
            <a:endParaRPr lang="nl-NL" dirty="0"/>
          </a:p>
          <a:p>
            <a:r>
              <a:rPr lang="nl-NL" dirty="0"/>
              <a:t>Close up-groep</a:t>
            </a:r>
          </a:p>
          <a:p>
            <a:endParaRPr lang="nl-NL" dirty="0"/>
          </a:p>
          <a:p>
            <a:r>
              <a:rPr lang="nl-NL" b="1" dirty="0"/>
              <a:t>Vaarzengroep</a:t>
            </a:r>
          </a:p>
          <a:p>
            <a:endParaRPr lang="nl-NL" dirty="0"/>
          </a:p>
          <a:p>
            <a:pPr marL="0" indent="0">
              <a:buNone/>
            </a:pPr>
            <a:endParaRPr lang="nl-NL" dirty="0"/>
          </a:p>
          <a:p>
            <a:endParaRPr lang="nl-NL" dirty="0"/>
          </a:p>
          <a:p>
            <a:r>
              <a:rPr lang="nl-NL" dirty="0"/>
              <a:t>Opdracht:</a:t>
            </a:r>
          </a:p>
          <a:p>
            <a:pPr marL="822960" lvl="1" indent="-457200">
              <a:buFont typeface="+mj-lt"/>
              <a:buAutoNum type="arabicPeriod"/>
            </a:pPr>
            <a:r>
              <a:rPr lang="nl-NL" dirty="0"/>
              <a:t>Welke handelingen zijn er per groep nodig? (10 min)</a:t>
            </a:r>
          </a:p>
          <a:p>
            <a:pPr marL="822960" lvl="1" indent="-457200">
              <a:buFont typeface="+mj-lt"/>
              <a:buAutoNum type="arabicPeriod"/>
            </a:pPr>
            <a:r>
              <a:rPr lang="nl-NL" dirty="0"/>
              <a:t>Voor welke handelingen wil je een protocol hebben? (5 min) + waarom?</a:t>
            </a:r>
          </a:p>
          <a:p>
            <a:pPr lvl="3"/>
            <a:r>
              <a:rPr lang="nl-NL" dirty="0"/>
              <a:t>	</a:t>
            </a:r>
            <a:r>
              <a:rPr lang="nl-NL" b="0" dirty="0"/>
              <a:t>- Werk in 4-tallen</a:t>
            </a:r>
          </a:p>
        </p:txBody>
      </p:sp>
      <p:pic>
        <p:nvPicPr>
          <p:cNvPr id="5" name="Afbeelding 4">
            <a:extLst>
              <a:ext uri="{FF2B5EF4-FFF2-40B4-BE49-F238E27FC236}">
                <a16:creationId xmlns:a16="http://schemas.microsoft.com/office/drawing/2014/main" id="{9EAB3C12-61BC-4158-924A-A70D7B3847A2}"/>
              </a:ext>
            </a:extLst>
          </p:cNvPr>
          <p:cNvPicPr>
            <a:picLocks noChangeAspect="1"/>
          </p:cNvPicPr>
          <p:nvPr/>
        </p:nvPicPr>
        <p:blipFill>
          <a:blip r:embed="rId3"/>
          <a:stretch>
            <a:fillRect/>
          </a:stretch>
        </p:blipFill>
        <p:spPr>
          <a:xfrm>
            <a:off x="7490385" y="1457266"/>
            <a:ext cx="4436570" cy="2952336"/>
          </a:xfrm>
          <a:prstGeom prst="rect">
            <a:avLst/>
          </a:prstGeom>
        </p:spPr>
      </p:pic>
      <p:sp>
        <p:nvSpPr>
          <p:cNvPr id="6" name="Tekstvak 5">
            <a:extLst>
              <a:ext uri="{FF2B5EF4-FFF2-40B4-BE49-F238E27FC236}">
                <a16:creationId xmlns:a16="http://schemas.microsoft.com/office/drawing/2014/main" id="{DBC8CF90-16ED-4E9E-BE65-1EF29A9F02A7}"/>
              </a:ext>
            </a:extLst>
          </p:cNvPr>
          <p:cNvSpPr txBox="1"/>
          <p:nvPr/>
        </p:nvSpPr>
        <p:spPr>
          <a:xfrm>
            <a:off x="8202682" y="4477408"/>
            <a:ext cx="3617843" cy="369332"/>
          </a:xfrm>
          <a:prstGeom prst="rect">
            <a:avLst/>
          </a:prstGeom>
          <a:noFill/>
        </p:spPr>
        <p:txBody>
          <a:bodyPr wrap="square" rtlCol="0">
            <a:spAutoFit/>
          </a:bodyPr>
          <a:lstStyle/>
          <a:p>
            <a:r>
              <a:rPr lang="nl-NL" b="1" dirty="0"/>
              <a:t>Welke groep zou dit zijn? </a:t>
            </a:r>
          </a:p>
        </p:txBody>
      </p:sp>
    </p:spTree>
    <p:extLst>
      <p:ext uri="{BB962C8B-B14F-4D97-AF65-F5344CB8AC3E}">
        <p14:creationId xmlns:p14="http://schemas.microsoft.com/office/powerpoint/2010/main" val="390285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Strategie bij droogzetten (2.04 min)</a:t>
            </a:r>
          </a:p>
        </p:txBody>
      </p:sp>
      <p:pic>
        <p:nvPicPr>
          <p:cNvPr id="7" name="Onlinemedia 6" title="Duurzame Melkveetip 25  Strategie bij droogzetten">
            <a:hlinkClick r:id="" action="ppaction://media"/>
            <a:extLst>
              <a:ext uri="{FF2B5EF4-FFF2-40B4-BE49-F238E27FC236}">
                <a16:creationId xmlns:a16="http://schemas.microsoft.com/office/drawing/2014/main" id="{08B2F770-697C-41DA-BA47-9BA43B880271}"/>
              </a:ext>
            </a:extLst>
          </p:cNvPr>
          <p:cNvPicPr>
            <a:picLocks noGrp="1" noRot="1" noChangeAspect="1"/>
          </p:cNvPicPr>
          <p:nvPr>
            <p:ph sz="quarter" idx="1"/>
            <a:videoFile r:link="rId1"/>
          </p:nvPr>
        </p:nvPicPr>
        <p:blipFill>
          <a:blip r:embed="rId4"/>
          <a:stretch>
            <a:fillRect/>
          </a:stretch>
        </p:blipFill>
        <p:spPr>
          <a:xfrm>
            <a:off x="1806412" y="1148918"/>
            <a:ext cx="8673094" cy="4878615"/>
          </a:xfrm>
          <a:prstGeom prst="rect">
            <a:avLst/>
          </a:prstGeom>
        </p:spPr>
      </p:pic>
    </p:spTree>
    <p:extLst>
      <p:ext uri="{BB962C8B-B14F-4D97-AF65-F5344CB8AC3E}">
        <p14:creationId xmlns:p14="http://schemas.microsoft.com/office/powerpoint/2010/main" val="377614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Moment van droogzetten (7.09 min)</a:t>
            </a:r>
          </a:p>
        </p:txBody>
      </p:sp>
      <p:pic>
        <p:nvPicPr>
          <p:cNvPr id="6" name="Onlinemedia 5" title="Aflevering 1: Moment van droogzetten">
            <a:hlinkClick r:id="" action="ppaction://media"/>
            <a:extLst>
              <a:ext uri="{FF2B5EF4-FFF2-40B4-BE49-F238E27FC236}">
                <a16:creationId xmlns:a16="http://schemas.microsoft.com/office/drawing/2014/main" id="{FC88E116-8C0A-4FC4-9E3B-030D5D760E2C}"/>
              </a:ext>
            </a:extLst>
          </p:cNvPr>
          <p:cNvPicPr>
            <a:picLocks noGrp="1" noRot="1" noChangeAspect="1"/>
          </p:cNvPicPr>
          <p:nvPr>
            <p:ph sz="quarter" idx="1"/>
            <a:videoFile r:link="rId1"/>
          </p:nvPr>
        </p:nvPicPr>
        <p:blipFill>
          <a:blip r:embed="rId4"/>
          <a:stretch>
            <a:fillRect/>
          </a:stretch>
        </p:blipFill>
        <p:spPr>
          <a:xfrm>
            <a:off x="1712494" y="1171964"/>
            <a:ext cx="9097044" cy="5117087"/>
          </a:xfrm>
          <a:prstGeom prst="rect">
            <a:avLst/>
          </a:prstGeom>
        </p:spPr>
      </p:pic>
    </p:spTree>
    <p:extLst>
      <p:ext uri="{BB962C8B-B14F-4D97-AF65-F5344CB8AC3E}">
        <p14:creationId xmlns:p14="http://schemas.microsoft.com/office/powerpoint/2010/main" val="420080787"/>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Yuverta - met voorbeeld dias (1)</Template>
  <TotalTime>367</TotalTime>
  <Words>1406</Words>
  <Application>Microsoft Office PowerPoint</Application>
  <PresentationFormat>Breedbeeld</PresentationFormat>
  <Paragraphs>218</Paragraphs>
  <Slides>23</Slides>
  <Notes>9</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23</vt:i4>
      </vt:variant>
    </vt:vector>
  </HeadingPairs>
  <TitlesOfParts>
    <vt:vector size="27" baseType="lpstr">
      <vt:lpstr>Arial</vt:lpstr>
      <vt:lpstr>Arial Black</vt:lpstr>
      <vt:lpstr>Calibri</vt:lpstr>
      <vt:lpstr>Yuverta</vt:lpstr>
      <vt:lpstr>Droogstand en jongvee Les 1. (H1 &amp;H2)</vt:lpstr>
      <vt:lpstr>Vandaag</vt:lpstr>
      <vt:lpstr>Studiewijzer ‘van droogstand  naar jongvee’</vt:lpstr>
      <vt:lpstr>Opstart</vt:lpstr>
      <vt:lpstr>H1: Wat is het doel van de droogstand? </vt:lpstr>
      <vt:lpstr>Een goede droogstand begint met:</vt:lpstr>
      <vt:lpstr>Groepen in droogstand</vt:lpstr>
      <vt:lpstr>Strategie bij droogzetten (2.04 min)</vt:lpstr>
      <vt:lpstr>Moment van droogzetten (7.09 min)</vt:lpstr>
      <vt:lpstr>Hoofdstuk 2: Droogstand</vt:lpstr>
      <vt:lpstr>Management kengetallen en doelen</vt:lpstr>
      <vt:lpstr>De droogstand</vt:lpstr>
      <vt:lpstr>Voedingsmanagement</vt:lpstr>
      <vt:lpstr>PowerPoint-presentatie</vt:lpstr>
      <vt:lpstr>KAB Kationen Anionen balans</vt:lpstr>
      <vt:lpstr>Voorkomen van stofwisselingsziektes </vt:lpstr>
      <vt:lpstr>Huisvesting droge koeien</vt:lpstr>
      <vt:lpstr>Voorkomen van stress</vt:lpstr>
      <vt:lpstr>Wat zien we hier?</vt:lpstr>
      <vt:lpstr>Het afkalfhok </vt:lpstr>
      <vt:lpstr>Mogelijkheden voor afkalven (zie blz 23 ) </vt:lpstr>
      <vt:lpstr>Aan de slag</vt:lpstr>
      <vt:lpstr>Volgende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Droogstand vervolg hfd 1 en hfd 2</dc:title>
  <dc:creator>Wils Verberne</dc:creator>
  <cp:lastModifiedBy>Nea Wolfs</cp:lastModifiedBy>
  <cp:revision>47</cp:revision>
  <dcterms:created xsi:type="dcterms:W3CDTF">2022-01-10T08:36:01Z</dcterms:created>
  <dcterms:modified xsi:type="dcterms:W3CDTF">2022-11-22T15:16:47Z</dcterms:modified>
</cp:coreProperties>
</file>